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9" d="100"/>
          <a:sy n="59" d="100"/>
        </p:scale>
        <p:origin x="136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63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ANIQ AHMED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05 Feb,2025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663446" cy="3986783"/>
          </a:xfrm>
          <a:prstGeom prst="rect">
            <a:avLst/>
          </a:prstGeom>
        </p:spPr>
        <p:txBody>
          <a:bodyPr/>
          <a:lstStyle/>
          <a:p>
            <a:pPr marL="241300" marR="25781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spc="-200" dirty="0"/>
              <a:t>We</a:t>
            </a:r>
            <a:r>
              <a:rPr lang="en-US" sz="2000" spc="50" dirty="0"/>
              <a:t> </a:t>
            </a:r>
            <a:r>
              <a:rPr lang="en-US" sz="2000" spc="-25" dirty="0"/>
              <a:t>performed</a:t>
            </a:r>
            <a:r>
              <a:rPr lang="en-US" sz="2000" spc="-120" dirty="0"/>
              <a:t> </a:t>
            </a:r>
            <a:r>
              <a:rPr lang="en-US" sz="2000" spc="-20" dirty="0"/>
              <a:t>exploratory</a:t>
            </a:r>
            <a:r>
              <a:rPr lang="en-US" sz="2000" spc="-100" dirty="0"/>
              <a:t> </a:t>
            </a:r>
            <a:r>
              <a:rPr lang="en-US" sz="2000" spc="-10" dirty="0"/>
              <a:t>data</a:t>
            </a:r>
            <a:r>
              <a:rPr lang="en-US" sz="2000" spc="-70" dirty="0"/>
              <a:t> analysis </a:t>
            </a:r>
            <a:r>
              <a:rPr lang="en-US" sz="2000" dirty="0"/>
              <a:t>and</a:t>
            </a:r>
            <a:r>
              <a:rPr lang="en-US" sz="2000" spc="-75" dirty="0"/>
              <a:t> </a:t>
            </a:r>
            <a:r>
              <a:rPr lang="en-US" sz="2000" spc="-30" dirty="0"/>
              <a:t>determined</a:t>
            </a:r>
            <a:r>
              <a:rPr lang="en-US" sz="2000" spc="-75" dirty="0"/>
              <a:t> </a:t>
            </a:r>
            <a:r>
              <a:rPr lang="en-US" sz="2000" dirty="0"/>
              <a:t>the</a:t>
            </a:r>
            <a:r>
              <a:rPr lang="en-US" sz="2000" spc="-75" dirty="0"/>
              <a:t> </a:t>
            </a:r>
            <a:r>
              <a:rPr lang="en-US" sz="2000" dirty="0"/>
              <a:t>training</a:t>
            </a:r>
            <a:r>
              <a:rPr lang="en-US" sz="2000" spc="-70" dirty="0"/>
              <a:t> </a:t>
            </a:r>
            <a:r>
              <a:rPr lang="en-US" sz="2000" spc="-10" dirty="0"/>
              <a:t>labels.</a:t>
            </a:r>
          </a:p>
          <a:p>
            <a:pPr marL="241300" marR="5080" indent="-228600">
              <a:lnSpc>
                <a:spcPts val="238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spc="-200" dirty="0"/>
              <a:t>We</a:t>
            </a:r>
            <a:r>
              <a:rPr lang="en-US" sz="2000" spc="50" dirty="0"/>
              <a:t> </a:t>
            </a:r>
            <a:r>
              <a:rPr lang="en-US" sz="2000" spc="-45" dirty="0"/>
              <a:t>calculated</a:t>
            </a:r>
            <a:r>
              <a:rPr lang="en-US" sz="2000" spc="-70" dirty="0"/>
              <a:t> </a:t>
            </a:r>
            <a:r>
              <a:rPr lang="en-US" sz="2000" dirty="0"/>
              <a:t>the</a:t>
            </a:r>
            <a:r>
              <a:rPr lang="en-US" sz="2000" spc="-5" dirty="0"/>
              <a:t> </a:t>
            </a:r>
            <a:r>
              <a:rPr lang="en-US" sz="2000" spc="-45" dirty="0"/>
              <a:t>number</a:t>
            </a:r>
            <a:r>
              <a:rPr lang="en-US" sz="2000" spc="-10" dirty="0"/>
              <a:t> </a:t>
            </a:r>
            <a:r>
              <a:rPr lang="en-US" sz="2000" dirty="0"/>
              <a:t>of</a:t>
            </a:r>
            <a:r>
              <a:rPr lang="en-US" sz="2000" spc="-5" dirty="0"/>
              <a:t> </a:t>
            </a:r>
            <a:r>
              <a:rPr lang="en-US" sz="2000" spc="-85" dirty="0"/>
              <a:t>launches</a:t>
            </a:r>
            <a:r>
              <a:rPr lang="en-US" sz="2000" spc="-20" dirty="0"/>
              <a:t> </a:t>
            </a:r>
            <a:r>
              <a:rPr lang="en-US" sz="2000" spc="-25" dirty="0"/>
              <a:t>at </a:t>
            </a:r>
            <a:r>
              <a:rPr lang="en-US" sz="2000" spc="-105" dirty="0"/>
              <a:t>each</a:t>
            </a:r>
            <a:r>
              <a:rPr lang="en-US" sz="2000" spc="-45" dirty="0"/>
              <a:t> </a:t>
            </a:r>
            <a:r>
              <a:rPr lang="en-US" sz="2000" spc="-20" dirty="0"/>
              <a:t>site,</a:t>
            </a:r>
            <a:r>
              <a:rPr lang="en-US" sz="2000" spc="-125" dirty="0"/>
              <a:t> </a:t>
            </a:r>
            <a:r>
              <a:rPr lang="en-US" sz="2000" dirty="0"/>
              <a:t>and</a:t>
            </a:r>
            <a:r>
              <a:rPr lang="en-US" sz="2000" spc="-85" dirty="0"/>
              <a:t> </a:t>
            </a:r>
            <a:r>
              <a:rPr lang="en-US" sz="2000" dirty="0"/>
              <a:t>the</a:t>
            </a:r>
            <a:r>
              <a:rPr lang="en-US" sz="2000" spc="-80" dirty="0"/>
              <a:t> </a:t>
            </a:r>
            <a:r>
              <a:rPr lang="en-US" sz="2000" spc="-45" dirty="0"/>
              <a:t>number</a:t>
            </a:r>
            <a:r>
              <a:rPr lang="en-US" sz="2000" spc="-80" dirty="0"/>
              <a:t> </a:t>
            </a:r>
            <a:r>
              <a:rPr lang="en-US" sz="2000" dirty="0"/>
              <a:t>and</a:t>
            </a:r>
            <a:r>
              <a:rPr lang="en-US" sz="2000" spc="-80" dirty="0"/>
              <a:t> </a:t>
            </a:r>
            <a:r>
              <a:rPr lang="en-US" sz="2000" spc="-70" dirty="0"/>
              <a:t>occurrence </a:t>
            </a:r>
            <a:r>
              <a:rPr lang="en-US" sz="2000" dirty="0"/>
              <a:t>of</a:t>
            </a:r>
            <a:r>
              <a:rPr lang="en-US" sz="2000" spc="-10" dirty="0"/>
              <a:t> </a:t>
            </a:r>
            <a:r>
              <a:rPr lang="en-US" sz="2000" spc="-85" dirty="0"/>
              <a:t>each</a:t>
            </a:r>
            <a:r>
              <a:rPr lang="en-US" sz="2000" dirty="0"/>
              <a:t> </a:t>
            </a:r>
            <a:r>
              <a:rPr lang="en-US" sz="2000" spc="-10" dirty="0"/>
              <a:t>orbits</a:t>
            </a:r>
          </a:p>
          <a:p>
            <a:pPr marL="241300" marR="24765" indent="-228600">
              <a:lnSpc>
                <a:spcPts val="238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spc="-200" dirty="0"/>
              <a:t>We</a:t>
            </a:r>
            <a:r>
              <a:rPr lang="en-US" sz="2000" spc="50" dirty="0"/>
              <a:t> </a:t>
            </a:r>
            <a:r>
              <a:rPr lang="en-US" sz="2000" spc="-35" dirty="0"/>
              <a:t>created</a:t>
            </a:r>
            <a:r>
              <a:rPr lang="en-US" sz="2000" spc="-110" dirty="0"/>
              <a:t> </a:t>
            </a:r>
            <a:r>
              <a:rPr lang="en-US" sz="2000" dirty="0"/>
              <a:t>landing</a:t>
            </a:r>
            <a:r>
              <a:rPr lang="en-US" sz="2000" spc="-150" dirty="0"/>
              <a:t> </a:t>
            </a:r>
            <a:r>
              <a:rPr lang="en-US" sz="2000" spc="-40" dirty="0"/>
              <a:t>outcome</a:t>
            </a:r>
            <a:r>
              <a:rPr lang="en-US" sz="2000" spc="-90" dirty="0"/>
              <a:t> </a:t>
            </a:r>
            <a:r>
              <a:rPr lang="en-US" sz="2000" spc="-10" dirty="0"/>
              <a:t>label</a:t>
            </a:r>
            <a:r>
              <a:rPr lang="en-US" sz="2000" spc="-85" dirty="0"/>
              <a:t> </a:t>
            </a:r>
            <a:r>
              <a:rPr lang="en-US" sz="2000" spc="-20" dirty="0"/>
              <a:t>from </a:t>
            </a:r>
            <a:r>
              <a:rPr lang="en-US" sz="2000" spc="-35" dirty="0"/>
              <a:t>outcome</a:t>
            </a:r>
            <a:r>
              <a:rPr lang="en-US" sz="2000" spc="-100" dirty="0"/>
              <a:t> </a:t>
            </a:r>
            <a:r>
              <a:rPr lang="en-US" sz="2000" spc="-45" dirty="0"/>
              <a:t>column</a:t>
            </a:r>
            <a:r>
              <a:rPr lang="en-US" sz="2000" spc="-100" dirty="0"/>
              <a:t> </a:t>
            </a:r>
            <a:r>
              <a:rPr lang="en-US" sz="2000" dirty="0"/>
              <a:t>and</a:t>
            </a:r>
            <a:r>
              <a:rPr lang="en-US" sz="2000" spc="-95" dirty="0"/>
              <a:t> </a:t>
            </a:r>
            <a:r>
              <a:rPr lang="en-US" sz="2000" spc="-10" dirty="0"/>
              <a:t>exported</a:t>
            </a:r>
            <a:r>
              <a:rPr lang="en-US" sz="2000" spc="-85" dirty="0"/>
              <a:t> </a:t>
            </a:r>
            <a:r>
              <a:rPr lang="en-US" sz="2000" dirty="0"/>
              <a:t>the</a:t>
            </a:r>
            <a:r>
              <a:rPr lang="en-US" sz="2000" spc="-100" dirty="0"/>
              <a:t> </a:t>
            </a:r>
            <a:r>
              <a:rPr lang="en-US" sz="2000" spc="-30" dirty="0"/>
              <a:t>results </a:t>
            </a:r>
            <a:r>
              <a:rPr lang="en-US" sz="2000" dirty="0"/>
              <a:t>to</a:t>
            </a:r>
            <a:r>
              <a:rPr lang="en-US" sz="2000" spc="150" dirty="0"/>
              <a:t> </a:t>
            </a:r>
            <a:r>
              <a:rPr lang="en-US" sz="2000" spc="-20" dirty="0"/>
              <a:t>csv.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C300BD27-9986-9A31-1222-565181D773E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9153" y="1435608"/>
            <a:ext cx="5017008" cy="39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035547" cy="16033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type,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type,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A192D045-6E35-8A44-B31E-63F0AE40950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232" y="3078904"/>
            <a:ext cx="5940506" cy="3592616"/>
          </a:xfrm>
          <a:prstGeom prst="rect">
            <a:avLst/>
          </a:prstGeom>
        </p:spPr>
      </p:pic>
      <p:pic>
        <p:nvPicPr>
          <p:cNvPr id="6" name="object 7">
            <a:extLst>
              <a:ext uri="{FF2B5EF4-FFF2-40B4-BE49-F238E27FC236}">
                <a16:creationId xmlns:a16="http://schemas.microsoft.com/office/drawing/2014/main" id="{19B0AD46-5C8B-F14A-2ED8-302997B7E3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26950" y="3078904"/>
            <a:ext cx="5677818" cy="35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241300" marR="774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lang="en-US"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lang="en-US"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the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lang="en-US"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</a:tabLst>
            </a:pPr>
            <a:r>
              <a:rPr lang="en-US"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lang="en-US"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lang="en-US"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 </a:t>
            </a:r>
            <a:r>
              <a:rPr lang="en-US"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lang="en-US"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lang="en-US"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lang="en-US"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lang="en-US"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lang="en-US"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lang="en-US"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lang="en-US"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lang="en-US"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lang="en-US" sz="17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lang="en-US"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</a:tabLst>
            </a:pPr>
            <a:r>
              <a:rPr lang="en-US"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 </a:t>
            </a:r>
            <a:r>
              <a:rPr lang="en-US"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carried</a:t>
            </a:r>
            <a:r>
              <a:rPr lang="en-US"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lang="en-US"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lang="en-US"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lang="en-US"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lang="en-US"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lang="en-US"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</a:tabLst>
            </a:pPr>
            <a:r>
              <a:rPr lang="en-US"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lang="en-US"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lang="en-US"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lang="en-US"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lang="en-US"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lang="en-US"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lang="en-US" sz="17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</a:tabLst>
            </a:pPr>
            <a:r>
              <a:rPr lang="en-US" sz="17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lang="en-US"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lang="en-US"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lang="en-US"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lang="en-US"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lang="en-US"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lang="en-US"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lang="en-US"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lang="en-US"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lang="en-US"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lang="en-US" sz="1700" dirty="0">
              <a:latin typeface="Microsoft Sans Serif"/>
              <a:cs typeface="Microsoft Sans Serif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lang="en-US"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55244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80962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labeled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25527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 </a:t>
            </a:r>
            <a:r>
              <a:rPr lang="en-US"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</a:tabLst>
            </a:pPr>
            <a:r>
              <a:rPr lang="en-US"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lang="en-US" sz="18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lang="en-US"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lang="en-US"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lang="en-US"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lang="en-US" sz="18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lang="en-US" sz="18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</a:tabLst>
            </a:pPr>
            <a:r>
              <a:rPr lang="en-US"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lang="en-US" sz="18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lang="en-US"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lang="en-US"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lang="en-US"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lang="en-US"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away </a:t>
            </a:r>
            <a:r>
              <a:rPr lang="en-US" sz="18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lang="en-US" sz="18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lang="en-US" sz="1800" dirty="0">
              <a:latin typeface="Microsoft Sans Serif"/>
              <a:cs typeface="Microsoft Sans Serif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interactive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dash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showing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lang="en-US"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lang="en-US"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</a:p>
          <a:p>
            <a:pPr marL="12700" indent="0">
              <a:lnSpc>
                <a:spcPct val="100000"/>
              </a:lnSpc>
              <a:spcBef>
                <a:spcPts val="1390"/>
              </a:spcBef>
              <a:buNone/>
              <a:tabLst>
                <a:tab pos="240665" algn="l"/>
              </a:tabLst>
            </a:pPr>
            <a:r>
              <a:rPr lang="en-US" dirty="0"/>
              <a:t>https://github.com/aniq90/IBM-DS-Capstone-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lang="en-US"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lang="en-US"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GridSearchCV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47053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lang="en-US"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lang="en-US"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592999" cy="107768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10AE8B31-0586-CAF9-E6F7-B0DE945C6BC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972" y="2953510"/>
            <a:ext cx="10420639" cy="321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3361119" cy="13592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AB3D7F59-1E00-DE76-57E7-B12F6B6D5D7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287" y="3523748"/>
            <a:ext cx="10651978" cy="2596573"/>
          </a:xfrm>
          <a:prstGeom prst="rect">
            <a:avLst/>
          </a:prstGeom>
        </p:spPr>
      </p:pic>
      <p:pic>
        <p:nvPicPr>
          <p:cNvPr id="6" name="object 7">
            <a:extLst>
              <a:ext uri="{FF2B5EF4-FFF2-40B4-BE49-F238E27FC236}">
                <a16:creationId xmlns:a16="http://schemas.microsoft.com/office/drawing/2014/main" id="{3D0319C5-284F-2539-65A4-B4C07B542E8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3472" y="1928907"/>
            <a:ext cx="5562600" cy="150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10160" indent="0">
              <a:buNone/>
              <a:tabLst>
                <a:tab pos="241300" algn="l"/>
              </a:tabLst>
            </a:pPr>
            <a:r>
              <a:rPr lang="en-US" sz="1900" kern="1200" spc="-3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en-US" sz="1900" kern="1200" spc="-5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900" kern="1200" spc="-5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plot,</a:t>
            </a:r>
            <a:r>
              <a:rPr lang="en-US" sz="1900" kern="1200" spc="-4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</a:t>
            </a:r>
            <a:r>
              <a:rPr lang="en-US" sz="1900" kern="1200" spc="-4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7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en-US" sz="1900" kern="1200" spc="-5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see </a:t>
            </a: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en-US" sz="1900" kern="1200" spc="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2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ES-</a:t>
            </a: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L1,</a:t>
            </a:r>
            <a:r>
              <a:rPr lang="en-US" sz="1900" kern="1200" spc="5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4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GEO,</a:t>
            </a:r>
            <a:r>
              <a:rPr lang="en-US" sz="1900" kern="1200" spc="7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19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HEO,</a:t>
            </a:r>
            <a:r>
              <a:rPr lang="en-US" sz="1900" kern="1200" spc="4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21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SSO,</a:t>
            </a: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17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VLEO</a:t>
            </a:r>
            <a:r>
              <a:rPr lang="en-US" sz="1900" kern="1200" spc="2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had</a:t>
            </a:r>
            <a:r>
              <a:rPr lang="en-US" sz="1900" kern="1200" spc="-14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1900" kern="1200" spc="-7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most</a:t>
            </a:r>
            <a:r>
              <a:rPr lang="en-US" sz="1900" kern="1200" spc="-65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11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success</a:t>
            </a:r>
            <a:r>
              <a:rPr lang="en-US" sz="19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00" kern="1200" spc="-1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rate</a:t>
            </a:r>
            <a:endParaRPr lang="en-US" sz="19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2E2EF4BD-C5AA-65C2-8621-6296D1684A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8580" y="1966293"/>
            <a:ext cx="8094838" cy="44521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spc="-120"/>
              <a:t>The</a:t>
            </a:r>
            <a:r>
              <a:rPr lang="en-US" sz="2200" spc="-30"/>
              <a:t> </a:t>
            </a:r>
            <a:r>
              <a:rPr lang="en-US" sz="2200"/>
              <a:t>plot</a:t>
            </a:r>
            <a:r>
              <a:rPr lang="en-US" sz="2200" spc="-120"/>
              <a:t> </a:t>
            </a:r>
            <a:r>
              <a:rPr lang="en-US" sz="2200"/>
              <a:t>below</a:t>
            </a:r>
            <a:r>
              <a:rPr lang="en-US" sz="2200" spc="-25"/>
              <a:t> </a:t>
            </a:r>
            <a:r>
              <a:rPr lang="en-US" sz="2200" spc="-60"/>
              <a:t>shows</a:t>
            </a:r>
            <a:r>
              <a:rPr lang="en-US" sz="2200" spc="-30"/>
              <a:t> </a:t>
            </a:r>
            <a:r>
              <a:rPr lang="en-US" sz="2200"/>
              <a:t>the</a:t>
            </a:r>
            <a:r>
              <a:rPr lang="en-US" sz="2200" spc="-15"/>
              <a:t> </a:t>
            </a:r>
            <a:r>
              <a:rPr lang="en-US" sz="2200"/>
              <a:t>Flight</a:t>
            </a:r>
            <a:r>
              <a:rPr lang="en-US" sz="2200" spc="-30"/>
              <a:t> </a:t>
            </a:r>
            <a:r>
              <a:rPr lang="en-US" sz="2200" spc="-55"/>
              <a:t>Number</a:t>
            </a:r>
            <a:r>
              <a:rPr lang="en-US" sz="2200" spc="-25"/>
              <a:t> </a:t>
            </a:r>
            <a:r>
              <a:rPr lang="en-US" sz="2200" spc="-60"/>
              <a:t>vs.</a:t>
            </a:r>
            <a:r>
              <a:rPr lang="en-US" sz="2200" spc="-25"/>
              <a:t> </a:t>
            </a:r>
            <a:r>
              <a:rPr lang="en-US" sz="2200"/>
              <a:t>Orbit</a:t>
            </a:r>
            <a:r>
              <a:rPr lang="en-US" sz="2200" spc="-25"/>
              <a:t> </a:t>
            </a:r>
            <a:r>
              <a:rPr lang="en-US" sz="2200" spc="-10"/>
              <a:t>type. </a:t>
            </a:r>
            <a:r>
              <a:rPr lang="en-US" sz="2200" spc="-215"/>
              <a:t>We</a:t>
            </a:r>
            <a:r>
              <a:rPr lang="en-US" sz="2200" spc="65"/>
              <a:t> </a:t>
            </a:r>
            <a:r>
              <a:rPr lang="en-US" sz="2200" spc="-40"/>
              <a:t>observe</a:t>
            </a:r>
            <a:r>
              <a:rPr lang="en-US" sz="2200" spc="-5"/>
              <a:t> </a:t>
            </a:r>
            <a:r>
              <a:rPr lang="en-US" sz="2200"/>
              <a:t>that</a:t>
            </a:r>
            <a:r>
              <a:rPr lang="en-US" sz="2200" spc="-25"/>
              <a:t> </a:t>
            </a:r>
            <a:r>
              <a:rPr lang="en-US" sz="2200"/>
              <a:t>in</a:t>
            </a:r>
            <a:r>
              <a:rPr lang="en-US" sz="2200" spc="-25"/>
              <a:t> </a:t>
            </a:r>
            <a:r>
              <a:rPr lang="en-US" sz="2200"/>
              <a:t>the</a:t>
            </a:r>
            <a:r>
              <a:rPr lang="en-US" sz="2200" spc="-25"/>
              <a:t> </a:t>
            </a:r>
            <a:r>
              <a:rPr lang="en-US" sz="2200" spc="-80"/>
              <a:t>LEO </a:t>
            </a:r>
            <a:r>
              <a:rPr lang="en-US" sz="2200"/>
              <a:t>orbit,</a:t>
            </a:r>
            <a:r>
              <a:rPr lang="en-US" sz="2200" spc="-55"/>
              <a:t> </a:t>
            </a:r>
            <a:r>
              <a:rPr lang="en-US" sz="2200" spc="-120"/>
              <a:t>success</a:t>
            </a:r>
            <a:r>
              <a:rPr lang="en-US" sz="2200" spc="15"/>
              <a:t> </a:t>
            </a:r>
            <a:r>
              <a:rPr lang="en-US" sz="2200"/>
              <a:t>is</a:t>
            </a:r>
            <a:r>
              <a:rPr lang="en-US" sz="2200" spc="5"/>
              <a:t> </a:t>
            </a:r>
            <a:r>
              <a:rPr lang="en-US" sz="2200" spc="-20"/>
              <a:t>related</a:t>
            </a:r>
            <a:r>
              <a:rPr lang="en-US" sz="2200" spc="5"/>
              <a:t> </a:t>
            </a:r>
            <a:r>
              <a:rPr lang="en-US" sz="2200"/>
              <a:t>to</a:t>
            </a:r>
            <a:r>
              <a:rPr lang="en-US" sz="2200" spc="5"/>
              <a:t> </a:t>
            </a:r>
            <a:r>
              <a:rPr lang="en-US" sz="2200"/>
              <a:t>the</a:t>
            </a:r>
            <a:r>
              <a:rPr lang="en-US" sz="2200" spc="10"/>
              <a:t> </a:t>
            </a:r>
            <a:r>
              <a:rPr lang="en-US" sz="2200" spc="-45"/>
              <a:t>number</a:t>
            </a:r>
            <a:r>
              <a:rPr lang="en-US" sz="2200" spc="5"/>
              <a:t> </a:t>
            </a:r>
            <a:r>
              <a:rPr lang="en-US" sz="2200"/>
              <a:t>of</a:t>
            </a:r>
            <a:r>
              <a:rPr lang="en-US" sz="2200" spc="5"/>
              <a:t> </a:t>
            </a:r>
            <a:r>
              <a:rPr lang="en-US" sz="2200"/>
              <a:t>flights</a:t>
            </a:r>
            <a:r>
              <a:rPr lang="en-US" sz="2200" spc="5"/>
              <a:t> </a:t>
            </a:r>
            <a:r>
              <a:rPr lang="en-US" sz="2200" spc="-80"/>
              <a:t>whereas</a:t>
            </a:r>
            <a:r>
              <a:rPr lang="en-US" sz="2200" spc="10"/>
              <a:t> </a:t>
            </a:r>
            <a:r>
              <a:rPr lang="en-US" sz="2200"/>
              <a:t>in</a:t>
            </a:r>
            <a:r>
              <a:rPr lang="en-US" sz="2200" spc="5"/>
              <a:t> </a:t>
            </a:r>
            <a:r>
              <a:rPr lang="en-US" sz="2200"/>
              <a:t>the</a:t>
            </a:r>
            <a:r>
              <a:rPr lang="en-US" sz="2200" spc="5"/>
              <a:t> </a:t>
            </a:r>
            <a:r>
              <a:rPr lang="en-US" sz="2200" spc="-275"/>
              <a:t>GTO</a:t>
            </a:r>
            <a:r>
              <a:rPr lang="en-US" sz="2200" spc="75"/>
              <a:t> </a:t>
            </a:r>
            <a:r>
              <a:rPr lang="en-US" sz="2200"/>
              <a:t>orbit,</a:t>
            </a:r>
            <a:r>
              <a:rPr lang="en-US" sz="2200" spc="15"/>
              <a:t> </a:t>
            </a:r>
            <a:r>
              <a:rPr lang="en-US" sz="2200"/>
              <a:t>there</a:t>
            </a:r>
            <a:r>
              <a:rPr lang="en-US" sz="2200" spc="15"/>
              <a:t> </a:t>
            </a:r>
            <a:r>
              <a:rPr lang="en-US" sz="2200" spc="-25"/>
              <a:t>is </a:t>
            </a:r>
            <a:r>
              <a:rPr lang="en-US" sz="2200"/>
              <a:t>no</a:t>
            </a:r>
            <a:r>
              <a:rPr lang="en-US" sz="2200" spc="-30"/>
              <a:t> </a:t>
            </a:r>
            <a:r>
              <a:rPr lang="en-US" sz="2200" spc="-20"/>
              <a:t>relationship</a:t>
            </a:r>
            <a:r>
              <a:rPr lang="en-US" sz="2200" spc="-30"/>
              <a:t> </a:t>
            </a:r>
            <a:r>
              <a:rPr lang="en-US" sz="2200" spc="-35"/>
              <a:t>between</a:t>
            </a:r>
            <a:r>
              <a:rPr lang="en-US" sz="2200" spc="-30"/>
              <a:t> </a:t>
            </a:r>
            <a:r>
              <a:rPr lang="en-US" sz="2200"/>
              <a:t>flight</a:t>
            </a:r>
            <a:r>
              <a:rPr lang="en-US" sz="2200" spc="-35"/>
              <a:t> </a:t>
            </a:r>
            <a:r>
              <a:rPr lang="en-US" sz="2200" spc="-45"/>
              <a:t>number</a:t>
            </a:r>
            <a:r>
              <a:rPr lang="en-US" sz="2200" spc="-30"/>
              <a:t> </a:t>
            </a:r>
            <a:r>
              <a:rPr lang="en-US" sz="2200"/>
              <a:t>and</a:t>
            </a:r>
            <a:r>
              <a:rPr lang="en-US" sz="2200" spc="-30"/>
              <a:t> </a:t>
            </a:r>
            <a:r>
              <a:rPr lang="en-US" sz="2200"/>
              <a:t>the</a:t>
            </a:r>
            <a:r>
              <a:rPr lang="en-US" sz="2200" spc="-30"/>
              <a:t> </a:t>
            </a:r>
            <a:r>
              <a:rPr lang="en-US" sz="2200" spc="-10"/>
              <a:t>orbit.</a:t>
            </a:r>
            <a:endParaRPr lang="en-US" sz="2200"/>
          </a:p>
          <a:p>
            <a:pPr>
              <a:spcBef>
                <a:spcPts val="1400"/>
              </a:spcBef>
            </a:pPr>
            <a:endParaRPr lang="en-US" sz="2200"/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DF0B076C-1B84-75E3-F150-C4DBC24B4EA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936" y="3178819"/>
            <a:ext cx="10917936" cy="21835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1800" spc="-200"/>
              <a:t>We</a:t>
            </a:r>
            <a:r>
              <a:rPr lang="en-US" sz="1800" spc="50"/>
              <a:t> </a:t>
            </a:r>
            <a:r>
              <a:rPr lang="en-US" sz="1800" spc="-75"/>
              <a:t>can</a:t>
            </a:r>
            <a:r>
              <a:rPr lang="en-US" sz="1800" spc="-70"/>
              <a:t> </a:t>
            </a:r>
            <a:r>
              <a:rPr lang="en-US" sz="1800" spc="-50"/>
              <a:t>observe</a:t>
            </a:r>
            <a:r>
              <a:rPr lang="en-US" sz="1800" spc="-55"/>
              <a:t> </a:t>
            </a:r>
            <a:r>
              <a:rPr lang="en-US" sz="1800"/>
              <a:t>that</a:t>
            </a:r>
            <a:r>
              <a:rPr lang="en-US" sz="1800" spc="-30"/>
              <a:t> </a:t>
            </a:r>
            <a:r>
              <a:rPr lang="en-US" sz="1800"/>
              <a:t>with</a:t>
            </a:r>
            <a:r>
              <a:rPr lang="en-US" sz="1800" spc="-30"/>
              <a:t> </a:t>
            </a:r>
            <a:r>
              <a:rPr lang="en-US" sz="1800" spc="-80"/>
              <a:t>heavy</a:t>
            </a:r>
            <a:r>
              <a:rPr lang="en-US" sz="1800" spc="-25"/>
              <a:t> </a:t>
            </a:r>
            <a:r>
              <a:rPr lang="en-US" sz="1800" spc="-60"/>
              <a:t>payloads,</a:t>
            </a:r>
            <a:r>
              <a:rPr lang="en-US" sz="1800" spc="-40"/>
              <a:t> </a:t>
            </a:r>
            <a:r>
              <a:rPr lang="en-US" sz="1800"/>
              <a:t>the</a:t>
            </a:r>
            <a:r>
              <a:rPr lang="en-US" sz="1800" spc="-30"/>
              <a:t> </a:t>
            </a:r>
            <a:r>
              <a:rPr lang="en-US" sz="1800" spc="-95"/>
              <a:t>successful</a:t>
            </a:r>
            <a:r>
              <a:rPr lang="en-US" sz="1800" spc="-30"/>
              <a:t> </a:t>
            </a:r>
            <a:r>
              <a:rPr lang="en-US" sz="1800" spc="-10"/>
              <a:t>landing</a:t>
            </a:r>
            <a:r>
              <a:rPr lang="en-US" sz="1800" spc="-50"/>
              <a:t> </a:t>
            </a:r>
            <a:r>
              <a:rPr lang="en-US" sz="1800" spc="-35"/>
              <a:t>are</a:t>
            </a:r>
            <a:r>
              <a:rPr lang="en-US" sz="1800" spc="-25"/>
              <a:t> </a:t>
            </a:r>
            <a:r>
              <a:rPr lang="en-US" sz="1800" spc="-10"/>
              <a:t>more</a:t>
            </a:r>
            <a:r>
              <a:rPr lang="en-US" sz="1800" spc="-30"/>
              <a:t> </a:t>
            </a:r>
            <a:r>
              <a:rPr lang="en-US" sz="1800"/>
              <a:t>for</a:t>
            </a:r>
            <a:r>
              <a:rPr lang="en-US" sz="1800" spc="-30"/>
              <a:t> </a:t>
            </a:r>
            <a:r>
              <a:rPr lang="en-US" sz="1800" spc="-35"/>
              <a:t>PO, </a:t>
            </a:r>
            <a:r>
              <a:rPr lang="en-US" sz="1800" spc="-210"/>
              <a:t>LEO</a:t>
            </a:r>
            <a:r>
              <a:rPr lang="en-US" sz="1800" spc="60"/>
              <a:t> </a:t>
            </a:r>
            <a:r>
              <a:rPr lang="en-US" sz="1800"/>
              <a:t>and</a:t>
            </a:r>
            <a:r>
              <a:rPr lang="en-US" sz="1800" spc="-85"/>
              <a:t> </a:t>
            </a:r>
            <a:r>
              <a:rPr lang="en-US" sz="1800" spc="-245"/>
              <a:t>ISS</a:t>
            </a:r>
            <a:r>
              <a:rPr lang="en-US" sz="1800" spc="55"/>
              <a:t> </a:t>
            </a:r>
            <a:r>
              <a:rPr lang="en-US" sz="1800" spc="-10"/>
              <a:t>orbits.</a:t>
            </a:r>
            <a:endParaRPr lang="en-US" sz="1800"/>
          </a:p>
          <a:p>
            <a:pPr marL="0">
              <a:spcBef>
                <a:spcPts val="1400"/>
              </a:spcBef>
            </a:pPr>
            <a:endParaRPr lang="en-US" sz="1800"/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609EEBBD-1F46-EF27-BFF8-572F159AF3E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4" y="3353382"/>
            <a:ext cx="11164824" cy="22452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655032" cy="155518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30" dirty="0">
                <a:latin typeface="Microsoft Sans Serif"/>
                <a:cs typeface="Microsoft Sans Serif"/>
              </a:rPr>
              <a:t>From</a:t>
            </a:r>
            <a:r>
              <a:rPr lang="en-US" sz="2200" spc="-5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the</a:t>
            </a:r>
            <a:r>
              <a:rPr lang="en-US" sz="2200" spc="-5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plot,</a:t>
            </a:r>
            <a:r>
              <a:rPr lang="en-US" sz="2200" spc="-35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we</a:t>
            </a:r>
            <a:r>
              <a:rPr lang="en-US" sz="2200" spc="-40" dirty="0"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latin typeface="Microsoft Sans Serif"/>
                <a:cs typeface="Microsoft Sans Serif"/>
              </a:rPr>
              <a:t>can </a:t>
            </a:r>
            <a:r>
              <a:rPr lang="en-US" sz="2200" spc="-40" dirty="0">
                <a:latin typeface="Microsoft Sans Serif"/>
                <a:cs typeface="Microsoft Sans Serif"/>
              </a:rPr>
              <a:t>observe</a:t>
            </a:r>
            <a:r>
              <a:rPr lang="en-US" sz="2200" spc="-2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that</a:t>
            </a:r>
            <a:r>
              <a:rPr lang="en-US" sz="2200" spc="-30" dirty="0">
                <a:latin typeface="Microsoft Sans Serif"/>
                <a:cs typeface="Microsoft Sans Serif"/>
              </a:rPr>
              <a:t> </a:t>
            </a:r>
            <a:r>
              <a:rPr lang="en-US" sz="2200" spc="-125" dirty="0">
                <a:latin typeface="Microsoft Sans Serif"/>
                <a:cs typeface="Microsoft Sans Serif"/>
              </a:rPr>
              <a:t>success</a:t>
            </a:r>
            <a:r>
              <a:rPr lang="en-US" sz="2200" spc="-20" dirty="0"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latin typeface="Microsoft Sans Serif"/>
                <a:cs typeface="Microsoft Sans Serif"/>
              </a:rPr>
              <a:t>rate </a:t>
            </a:r>
            <a:r>
              <a:rPr lang="en-US" sz="2200" spc="-65" dirty="0">
                <a:latin typeface="Microsoft Sans Serif"/>
                <a:cs typeface="Microsoft Sans Serif"/>
              </a:rPr>
              <a:t>since</a:t>
            </a:r>
            <a:r>
              <a:rPr lang="en-US" sz="2200" spc="15" dirty="0">
                <a:latin typeface="Microsoft Sans Serif"/>
                <a:cs typeface="Microsoft Sans Serif"/>
              </a:rPr>
              <a:t> </a:t>
            </a:r>
            <a:r>
              <a:rPr lang="en-US" sz="2200" spc="95" dirty="0">
                <a:latin typeface="Microsoft Sans Serif"/>
                <a:cs typeface="Microsoft Sans Serif"/>
              </a:rPr>
              <a:t>2013</a:t>
            </a:r>
            <a:r>
              <a:rPr lang="en-US" sz="2200" spc="-5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kept</a:t>
            </a:r>
            <a:r>
              <a:rPr lang="en-US" sz="2200" spc="15" dirty="0"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latin typeface="Microsoft Sans Serif"/>
                <a:cs typeface="Microsoft Sans Serif"/>
              </a:rPr>
              <a:t>on </a:t>
            </a:r>
            <a:r>
              <a:rPr lang="en-US" sz="2200" spc="-50" dirty="0">
                <a:latin typeface="Microsoft Sans Serif"/>
                <a:cs typeface="Microsoft Sans Serif"/>
              </a:rPr>
              <a:t>increasing</a:t>
            </a:r>
            <a:r>
              <a:rPr lang="en-US" sz="2200" spc="6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till</a:t>
            </a:r>
            <a:r>
              <a:rPr lang="en-US" sz="2200" spc="65" dirty="0">
                <a:latin typeface="Microsoft Sans Serif"/>
                <a:cs typeface="Microsoft Sans Serif"/>
              </a:rPr>
              <a:t> </a:t>
            </a:r>
            <a:r>
              <a:rPr lang="en-US" sz="2200" spc="45" dirty="0">
                <a:latin typeface="Microsoft Sans Serif"/>
                <a:cs typeface="Microsoft Sans Serif"/>
              </a:rPr>
              <a:t>2020.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1B99AF6F-7505-2E22-42AF-A62C8101F50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7233" y="2000814"/>
            <a:ext cx="6538377" cy="36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602090" cy="21095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latin typeface="Microsoft Sans Serif"/>
                <a:cs typeface="Microsoft Sans Serif"/>
              </a:rPr>
              <a:t>used</a:t>
            </a:r>
            <a:r>
              <a:rPr lang="en-US" sz="2200" spc="-105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the</a:t>
            </a:r>
            <a:r>
              <a:rPr lang="en-US" sz="2200" spc="-85" dirty="0"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latin typeface="Microsoft Sans Serif"/>
                <a:cs typeface="Microsoft Sans Serif"/>
              </a:rPr>
              <a:t>key</a:t>
            </a:r>
            <a:r>
              <a:rPr lang="en-US" sz="2200" spc="-50" dirty="0"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latin typeface="Microsoft Sans Serif"/>
                <a:cs typeface="Microsoft Sans Serif"/>
              </a:rPr>
              <a:t>word </a:t>
            </a:r>
            <a:r>
              <a:rPr lang="en-US" sz="2200" b="1" spc="-110" dirty="0">
                <a:latin typeface="Trebuchet MS"/>
                <a:cs typeface="Trebuchet MS"/>
              </a:rPr>
              <a:t>DISTINCT</a:t>
            </a:r>
            <a:r>
              <a:rPr lang="en-US" sz="2200" b="1" spc="-60" dirty="0">
                <a:latin typeface="Trebuchet MS"/>
                <a:cs typeface="Trebuchet MS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to</a:t>
            </a:r>
            <a:r>
              <a:rPr lang="en-US" sz="2200" spc="-20" dirty="0"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latin typeface="Microsoft Sans Serif"/>
                <a:cs typeface="Microsoft Sans Serif"/>
              </a:rPr>
              <a:t>show</a:t>
            </a:r>
            <a:r>
              <a:rPr lang="en-US" sz="2200" spc="3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only</a:t>
            </a:r>
            <a:r>
              <a:rPr lang="en-US" sz="2200" spc="25" dirty="0"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latin typeface="Microsoft Sans Serif"/>
                <a:cs typeface="Microsoft Sans Serif"/>
              </a:rPr>
              <a:t>unique </a:t>
            </a:r>
            <a:r>
              <a:rPr lang="en-US" sz="2200" spc="-60" dirty="0">
                <a:latin typeface="Microsoft Sans Serif"/>
                <a:cs typeface="Microsoft Sans Serif"/>
              </a:rPr>
              <a:t>launch</a:t>
            </a:r>
            <a:r>
              <a:rPr lang="en-US" sz="2200" spc="-75" dirty="0"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latin typeface="Microsoft Sans Serif"/>
                <a:cs typeface="Microsoft Sans Serif"/>
              </a:rPr>
              <a:t>sites</a:t>
            </a:r>
            <a:r>
              <a:rPr lang="en-US" sz="2200" spc="-5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from</a:t>
            </a:r>
            <a:r>
              <a:rPr lang="en-US" sz="2200" spc="-6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the</a:t>
            </a:r>
            <a:r>
              <a:rPr lang="en-US" sz="2200" spc="-55" dirty="0"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latin typeface="Microsoft Sans Serif"/>
                <a:cs typeface="Microsoft Sans Serif"/>
              </a:rPr>
              <a:t>SpaceX data.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BEEB4C4A-52CF-981D-55A2-095125120AE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5001" y="2326159"/>
            <a:ext cx="6193870" cy="328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17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where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11CE6E75-6B9A-F486-6FFD-22C31136512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040" y="2930490"/>
            <a:ext cx="10027920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3593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boosters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lang="en-US"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674B7584-3B45-107A-05A2-C616FEECDD1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177546" cy="219120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41300" marR="5080" indent="-228600">
              <a:lnSpc>
                <a:spcPct val="150000"/>
              </a:lnSpc>
              <a:spcBef>
                <a:spcPts val="37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400" spc="-195" dirty="0">
                <a:latin typeface="Microsoft Sans Serif"/>
                <a:cs typeface="Microsoft Sans Serif"/>
              </a:rPr>
              <a:t>We</a:t>
            </a:r>
            <a:r>
              <a:rPr lang="en-US" sz="2400" spc="60" dirty="0">
                <a:latin typeface="Microsoft Sans Serif"/>
                <a:cs typeface="Microsoft Sans Serif"/>
              </a:rPr>
              <a:t> </a:t>
            </a:r>
            <a:r>
              <a:rPr lang="en-US" sz="2400" spc="-45" dirty="0">
                <a:latin typeface="Microsoft Sans Serif"/>
                <a:cs typeface="Microsoft Sans Serif"/>
              </a:rPr>
              <a:t>calculated</a:t>
            </a:r>
            <a:r>
              <a:rPr lang="en-US" sz="2400" spc="-85" dirty="0">
                <a:latin typeface="Microsoft Sans Serif"/>
                <a:cs typeface="Microsoft Sans Serif"/>
              </a:rPr>
              <a:t> </a:t>
            </a:r>
            <a:r>
              <a:rPr lang="en-US" sz="2400" dirty="0">
                <a:latin typeface="Microsoft Sans Serif"/>
                <a:cs typeface="Microsoft Sans Serif"/>
              </a:rPr>
              <a:t>the </a:t>
            </a:r>
            <a:r>
              <a:rPr lang="en-US" sz="2400" spc="-10" dirty="0">
                <a:latin typeface="Microsoft Sans Serif"/>
                <a:cs typeface="Microsoft Sans Serif"/>
              </a:rPr>
              <a:t>average </a:t>
            </a:r>
            <a:r>
              <a:rPr lang="en-US" sz="2400" spc="-30" dirty="0">
                <a:latin typeface="Microsoft Sans Serif"/>
                <a:cs typeface="Microsoft Sans Serif"/>
              </a:rPr>
              <a:t>payload</a:t>
            </a:r>
            <a:r>
              <a:rPr lang="en-US" sz="2400" spc="-105" dirty="0">
                <a:latin typeface="Microsoft Sans Serif"/>
                <a:cs typeface="Microsoft Sans Serif"/>
              </a:rPr>
              <a:t> </a:t>
            </a:r>
            <a:r>
              <a:rPr lang="en-US" sz="2400" spc="-95" dirty="0">
                <a:latin typeface="Microsoft Sans Serif"/>
                <a:cs typeface="Microsoft Sans Serif"/>
              </a:rPr>
              <a:t>mass</a:t>
            </a:r>
            <a:r>
              <a:rPr lang="en-US" sz="2400" spc="-40" dirty="0"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latin typeface="Microsoft Sans Serif"/>
                <a:cs typeface="Microsoft Sans Serif"/>
              </a:rPr>
              <a:t>carried</a:t>
            </a:r>
            <a:r>
              <a:rPr lang="en-US" sz="2400" spc="-85" dirty="0">
                <a:latin typeface="Microsoft Sans Serif"/>
                <a:cs typeface="Microsoft Sans Serif"/>
              </a:rPr>
              <a:t> </a:t>
            </a:r>
            <a:r>
              <a:rPr lang="en-US" sz="2400" spc="-25" dirty="0">
                <a:latin typeface="Microsoft Sans Serif"/>
                <a:cs typeface="Microsoft Sans Serif"/>
              </a:rPr>
              <a:t>by </a:t>
            </a:r>
            <a:r>
              <a:rPr lang="en-US" sz="2400" dirty="0">
                <a:latin typeface="Microsoft Sans Serif"/>
                <a:cs typeface="Microsoft Sans Serif"/>
              </a:rPr>
              <a:t>booster</a:t>
            </a:r>
            <a:r>
              <a:rPr lang="en-US" sz="2400" spc="-30" dirty="0">
                <a:latin typeface="Microsoft Sans Serif"/>
                <a:cs typeface="Microsoft Sans Serif"/>
              </a:rPr>
              <a:t> version </a:t>
            </a:r>
            <a:r>
              <a:rPr lang="en-US" sz="2400" dirty="0">
                <a:latin typeface="Microsoft Sans Serif"/>
                <a:cs typeface="Microsoft Sans Serif"/>
              </a:rPr>
              <a:t>F9 v1.1 </a:t>
            </a:r>
            <a:r>
              <a:rPr lang="en-US" sz="2400" spc="-114" dirty="0">
                <a:latin typeface="Microsoft Sans Serif"/>
                <a:cs typeface="Microsoft Sans Serif"/>
              </a:rPr>
              <a:t>as </a:t>
            </a:r>
            <a:r>
              <a:rPr lang="en-US" sz="2400" spc="50" dirty="0">
                <a:latin typeface="Microsoft Sans Serif"/>
                <a:cs typeface="Microsoft Sans Serif"/>
              </a:rPr>
              <a:t>2928.4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AEEA8-31BF-BC76-4E47-2CCC60198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37" y="1841954"/>
            <a:ext cx="6488063" cy="29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66700" marR="30480">
              <a:spcBef>
                <a:spcPts val="345"/>
              </a:spcBef>
              <a:tabLst>
                <a:tab pos="266700" algn="l"/>
              </a:tabLst>
            </a:pPr>
            <a:r>
              <a:rPr lang="en-US" sz="2200" spc="-170"/>
              <a:t>We</a:t>
            </a:r>
            <a:r>
              <a:rPr lang="en-US" sz="2200" spc="50"/>
              <a:t> </a:t>
            </a:r>
            <a:r>
              <a:rPr lang="en-US" sz="2200" spc="-30"/>
              <a:t>observed</a:t>
            </a:r>
            <a:r>
              <a:rPr lang="en-US" sz="2200" spc="-70"/>
              <a:t> </a:t>
            </a:r>
            <a:r>
              <a:rPr lang="en-US" sz="2200"/>
              <a:t>that the</a:t>
            </a:r>
            <a:r>
              <a:rPr lang="en-US" sz="2200" spc="-5"/>
              <a:t> </a:t>
            </a:r>
            <a:r>
              <a:rPr lang="en-US" sz="2200" spc="-25"/>
              <a:t>dates</a:t>
            </a:r>
            <a:r>
              <a:rPr lang="en-US" sz="2200"/>
              <a:t> of</a:t>
            </a:r>
            <a:r>
              <a:rPr lang="en-US" sz="2200" spc="-25"/>
              <a:t> the </a:t>
            </a:r>
            <a:r>
              <a:rPr lang="en-US" sz="2200"/>
              <a:t>first</a:t>
            </a:r>
            <a:r>
              <a:rPr lang="en-US" sz="2200" spc="-15"/>
              <a:t> </a:t>
            </a:r>
            <a:r>
              <a:rPr lang="en-US" sz="2200" spc="-70"/>
              <a:t>successful</a:t>
            </a:r>
            <a:r>
              <a:rPr lang="en-US" sz="2200" spc="-50"/>
              <a:t> </a:t>
            </a:r>
            <a:r>
              <a:rPr lang="en-US" sz="2200"/>
              <a:t>landing</a:t>
            </a:r>
            <a:r>
              <a:rPr lang="en-US" sz="2200" spc="-20"/>
              <a:t> </a:t>
            </a:r>
            <a:r>
              <a:rPr lang="en-US" sz="2200" spc="-30"/>
              <a:t>outcome</a:t>
            </a:r>
            <a:r>
              <a:rPr lang="en-US" sz="2200" spc="-40"/>
              <a:t> </a:t>
            </a:r>
            <a:r>
              <a:rPr lang="en-US" sz="2200" spc="-25"/>
              <a:t>on </a:t>
            </a:r>
            <a:r>
              <a:rPr lang="en-US" sz="2200"/>
              <a:t>ground</a:t>
            </a:r>
            <a:r>
              <a:rPr lang="en-US" sz="2200" spc="-5"/>
              <a:t> </a:t>
            </a:r>
            <a:r>
              <a:rPr lang="en-US" sz="2200"/>
              <a:t>pad</a:t>
            </a:r>
            <a:r>
              <a:rPr lang="en-US" sz="2200" spc="25"/>
              <a:t> </a:t>
            </a:r>
            <a:r>
              <a:rPr lang="en-US" sz="2200" spc="-55"/>
              <a:t>was</a:t>
            </a:r>
            <a:r>
              <a:rPr lang="en-US" sz="2200" spc="15"/>
              <a:t> </a:t>
            </a:r>
            <a:r>
              <a:rPr lang="en-US" sz="2200"/>
              <a:t>22</a:t>
            </a:r>
            <a:r>
              <a:rPr lang="en-US" sz="2200" baseline="25462"/>
              <a:t>nd</a:t>
            </a:r>
            <a:r>
              <a:rPr lang="en-US" sz="2200" spc="270" baseline="25462"/>
              <a:t> </a:t>
            </a:r>
            <a:r>
              <a:rPr lang="en-US" sz="2200" spc="-10"/>
              <a:t>December </a:t>
            </a:r>
            <a:r>
              <a:rPr lang="en-US" sz="2200" spc="60"/>
              <a:t>2015</a:t>
            </a:r>
            <a:endParaRPr lang="en-US" sz="2200"/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A9E3C99F-DF76-A012-4F55-172E8393984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4296" y="2278380"/>
            <a:ext cx="6903720" cy="23012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06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sz="2000" spc="-200"/>
              <a:t>We</a:t>
            </a:r>
            <a:r>
              <a:rPr lang="en-US" sz="2000" spc="60"/>
              <a:t> </a:t>
            </a:r>
            <a:r>
              <a:rPr lang="en-US" sz="2000" spc="-40"/>
              <a:t>used</a:t>
            </a:r>
            <a:r>
              <a:rPr lang="en-US" sz="2000" spc="-95"/>
              <a:t> </a:t>
            </a:r>
            <a:r>
              <a:rPr lang="en-US" sz="2000"/>
              <a:t>the</a:t>
            </a:r>
            <a:r>
              <a:rPr lang="en-US" sz="2000" spc="25"/>
              <a:t> </a:t>
            </a:r>
            <a:r>
              <a:rPr lang="en-US" sz="2000" b="1" spc="-110"/>
              <a:t>WHERE</a:t>
            </a:r>
            <a:r>
              <a:rPr lang="en-US" sz="2000" b="1" spc="-60"/>
              <a:t> </a:t>
            </a:r>
            <a:r>
              <a:rPr lang="en-US" sz="2000" spc="-75"/>
              <a:t>clause</a:t>
            </a:r>
            <a:r>
              <a:rPr lang="en-US" sz="2000" spc="-10"/>
              <a:t> </a:t>
            </a:r>
            <a:r>
              <a:rPr lang="en-US" sz="2000" spc="-35"/>
              <a:t>to </a:t>
            </a:r>
            <a:r>
              <a:rPr lang="en-US" sz="2000"/>
              <a:t>filter for</a:t>
            </a:r>
            <a:r>
              <a:rPr lang="en-US" sz="2000" spc="10"/>
              <a:t> </a:t>
            </a:r>
            <a:r>
              <a:rPr lang="en-US" sz="2000" spc="-20"/>
              <a:t>boosters</a:t>
            </a:r>
            <a:r>
              <a:rPr lang="en-US" sz="2000" spc="-15"/>
              <a:t> </a:t>
            </a:r>
            <a:r>
              <a:rPr lang="en-US" sz="2000" spc="-20"/>
              <a:t>which</a:t>
            </a:r>
            <a:r>
              <a:rPr lang="en-US" sz="2000" spc="5"/>
              <a:t> </a:t>
            </a:r>
            <a:r>
              <a:rPr lang="en-US" sz="2000" spc="-20"/>
              <a:t>have </a:t>
            </a:r>
            <a:r>
              <a:rPr lang="en-US" sz="2000" spc="-65"/>
              <a:t>successfully</a:t>
            </a:r>
            <a:r>
              <a:rPr lang="en-US" sz="2000" spc="-60"/>
              <a:t> </a:t>
            </a:r>
            <a:r>
              <a:rPr lang="en-US" sz="2000" spc="-20"/>
              <a:t>landed</a:t>
            </a:r>
            <a:r>
              <a:rPr lang="en-US" sz="2000" spc="-55"/>
              <a:t> </a:t>
            </a:r>
            <a:r>
              <a:rPr lang="en-US" sz="2000"/>
              <a:t>on</a:t>
            </a:r>
            <a:r>
              <a:rPr lang="en-US" sz="2000" spc="-20"/>
              <a:t> drone </a:t>
            </a:r>
            <a:r>
              <a:rPr lang="en-US" sz="2000"/>
              <a:t>ship</a:t>
            </a:r>
            <a:r>
              <a:rPr lang="en-US" sz="2000" spc="-80"/>
              <a:t> </a:t>
            </a:r>
            <a:r>
              <a:rPr lang="en-US" sz="2000"/>
              <a:t>and</a:t>
            </a:r>
            <a:r>
              <a:rPr lang="en-US" sz="2000" spc="-85"/>
              <a:t> </a:t>
            </a:r>
            <a:r>
              <a:rPr lang="en-US" sz="2000" spc="-10"/>
              <a:t>applied</a:t>
            </a:r>
            <a:r>
              <a:rPr lang="en-US" sz="2000" spc="-90"/>
              <a:t> </a:t>
            </a:r>
            <a:r>
              <a:rPr lang="en-US" sz="2000"/>
              <a:t>the</a:t>
            </a:r>
            <a:r>
              <a:rPr lang="en-US" sz="2000" spc="-70"/>
              <a:t> </a:t>
            </a:r>
            <a:r>
              <a:rPr lang="en-US" sz="2000" b="1" spc="-25"/>
              <a:t>AND </a:t>
            </a:r>
            <a:r>
              <a:rPr lang="en-US" sz="2000"/>
              <a:t>condition</a:t>
            </a:r>
            <a:r>
              <a:rPr lang="en-US" sz="2000" spc="30"/>
              <a:t> </a:t>
            </a:r>
            <a:r>
              <a:rPr lang="en-US" sz="2000"/>
              <a:t>to</a:t>
            </a:r>
            <a:r>
              <a:rPr lang="en-US" sz="2000" spc="65"/>
              <a:t> </a:t>
            </a:r>
            <a:r>
              <a:rPr lang="en-US" sz="2000" spc="-10"/>
              <a:t>determine </a:t>
            </a:r>
            <a:r>
              <a:rPr lang="en-US" sz="2000" spc="-80"/>
              <a:t>successful</a:t>
            </a:r>
            <a:r>
              <a:rPr lang="en-US" sz="2000" spc="-45"/>
              <a:t> </a:t>
            </a:r>
            <a:r>
              <a:rPr lang="en-US" sz="2000"/>
              <a:t>landing</a:t>
            </a:r>
            <a:r>
              <a:rPr lang="en-US" sz="2000" spc="-45"/>
              <a:t> </a:t>
            </a:r>
            <a:r>
              <a:rPr lang="en-US" sz="2000"/>
              <a:t>with</a:t>
            </a:r>
            <a:r>
              <a:rPr lang="en-US" sz="2000" spc="-15"/>
              <a:t> </a:t>
            </a:r>
            <a:r>
              <a:rPr lang="en-US" sz="2000" spc="-10"/>
              <a:t>payload </a:t>
            </a:r>
            <a:r>
              <a:rPr lang="en-US" sz="2000" spc="-100"/>
              <a:t>mass</a:t>
            </a:r>
            <a:r>
              <a:rPr lang="en-US" sz="2000" spc="-15"/>
              <a:t> </a:t>
            </a:r>
            <a:r>
              <a:rPr lang="en-US" sz="2000" spc="-10"/>
              <a:t>greater</a:t>
            </a:r>
            <a:r>
              <a:rPr lang="en-US" sz="2000" spc="-5"/>
              <a:t> </a:t>
            </a:r>
            <a:r>
              <a:rPr lang="en-US" sz="2000"/>
              <a:t>than</a:t>
            </a:r>
            <a:r>
              <a:rPr lang="en-US" sz="2000" spc="-15"/>
              <a:t> </a:t>
            </a:r>
            <a:r>
              <a:rPr lang="en-US" sz="2000" spc="85"/>
              <a:t>4000</a:t>
            </a:r>
            <a:r>
              <a:rPr lang="en-US" sz="2000" spc="15"/>
              <a:t> </a:t>
            </a:r>
            <a:r>
              <a:rPr lang="en-US" sz="2000"/>
              <a:t>but</a:t>
            </a:r>
            <a:r>
              <a:rPr lang="en-US" sz="2000" spc="10"/>
              <a:t> </a:t>
            </a:r>
            <a:r>
              <a:rPr lang="en-US" sz="2000" spc="-75"/>
              <a:t>less </a:t>
            </a:r>
            <a:r>
              <a:rPr lang="en-US" sz="2000"/>
              <a:t>than</a:t>
            </a:r>
            <a:r>
              <a:rPr lang="en-US" sz="2000" spc="-105"/>
              <a:t> </a:t>
            </a:r>
            <a:r>
              <a:rPr lang="en-US" sz="2000" spc="65"/>
              <a:t>6000</a:t>
            </a:r>
            <a:endParaRPr lang="en-US" sz="2000"/>
          </a:p>
          <a:p>
            <a:pPr marL="0">
              <a:spcBef>
                <a:spcPts val="1400"/>
              </a:spcBef>
            </a:pPr>
            <a:endParaRPr lang="en-US" sz="2000"/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E49F168B-E617-906E-CBB4-D1FBCB674FAE}"/>
              </a:ext>
            </a:extLst>
          </p:cNvPr>
          <p:cNvPicPr/>
          <p:nvPr/>
        </p:nvPicPr>
        <p:blipFill>
          <a:blip r:embed="rId2" cstate="print"/>
          <a:srcRect r="-2" b="57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485899"/>
            <a:ext cx="5507212" cy="51108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0665" indent="-227965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1800" b="1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lang="en-US" sz="1800" b="1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b="1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1800" b="1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b="1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lang="en-US" sz="1800" b="1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lang="en-US"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Collection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lang="en-US"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</a:tabLst>
            </a:pP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SQL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</a:tabLst>
            </a:pP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1800" b="1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lang="en-US" sz="1800" b="1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lang="en-US" sz="1800" b="1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b="1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lang="en-US" sz="1800" b="1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b="1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lang="en-US" sz="1800" b="1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</a:tabLst>
            </a:pPr>
            <a:r>
              <a:rPr lang="en-US"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lang="en-US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Analysis</a:t>
            </a: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</a:tabLst>
            </a:pP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lang="en-US"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lang="en-US"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screenshots</a:t>
            </a:r>
            <a:endParaRPr lang="en-US" sz="18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</a:tabLst>
            </a:pPr>
            <a:r>
              <a:rPr lang="en-US"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lang="en-US"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lang="en-US"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lang="en-US" sz="1800" dirty="0">
              <a:latin typeface="Microsoft Sans Serif"/>
              <a:cs typeface="Microsoft Sans Serif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7980" y="4872922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5080" indent="0">
              <a:buNone/>
              <a:tabLst>
                <a:tab pos="241300" algn="l"/>
              </a:tabLst>
            </a:pPr>
            <a:r>
              <a:rPr lang="en-US" sz="2000" spc="-200"/>
              <a:t>We</a:t>
            </a:r>
            <a:r>
              <a:rPr lang="en-US" sz="2000" spc="60"/>
              <a:t> </a:t>
            </a:r>
            <a:r>
              <a:rPr lang="en-US" sz="2000" spc="-40"/>
              <a:t>used</a:t>
            </a:r>
            <a:r>
              <a:rPr lang="en-US" sz="2000" spc="-80"/>
              <a:t> </a:t>
            </a:r>
            <a:r>
              <a:rPr lang="en-US" sz="2000" spc="-10"/>
              <a:t>wildcard</a:t>
            </a:r>
            <a:r>
              <a:rPr lang="en-US" sz="2000" spc="-20"/>
              <a:t> </a:t>
            </a:r>
            <a:r>
              <a:rPr lang="en-US" sz="2000"/>
              <a:t>like</a:t>
            </a:r>
            <a:r>
              <a:rPr lang="en-US" sz="2000" spc="-10"/>
              <a:t> </a:t>
            </a:r>
            <a:r>
              <a:rPr lang="en-US" sz="2000"/>
              <a:t>‘%’</a:t>
            </a:r>
            <a:r>
              <a:rPr lang="en-US" sz="2000" spc="5"/>
              <a:t> </a:t>
            </a:r>
            <a:r>
              <a:rPr lang="en-US" sz="2000" spc="-25"/>
              <a:t>to</a:t>
            </a:r>
            <a:r>
              <a:rPr lang="en-US" sz="2000" spc="500"/>
              <a:t> </a:t>
            </a:r>
            <a:r>
              <a:rPr lang="en-US" sz="2000"/>
              <a:t>filter</a:t>
            </a:r>
            <a:r>
              <a:rPr lang="en-US" sz="2000" spc="85"/>
              <a:t> </a:t>
            </a:r>
            <a:r>
              <a:rPr lang="en-US" sz="2000"/>
              <a:t>for</a:t>
            </a:r>
            <a:r>
              <a:rPr lang="en-US" sz="2000" spc="95"/>
              <a:t> </a:t>
            </a:r>
            <a:r>
              <a:rPr lang="en-US" sz="2000" b="1" spc="-110"/>
              <a:t>WHERE</a:t>
            </a:r>
            <a:r>
              <a:rPr lang="en-US" sz="2000" b="1" spc="-45"/>
              <a:t> </a:t>
            </a:r>
            <a:r>
              <a:rPr lang="en-US" sz="2000" spc="-60"/>
              <a:t>MissionOutcome </a:t>
            </a:r>
            <a:r>
              <a:rPr lang="en-US" sz="2000" spc="-80"/>
              <a:t>was</a:t>
            </a:r>
            <a:r>
              <a:rPr lang="en-US" sz="2000" spc="-30"/>
              <a:t> </a:t>
            </a:r>
            <a:r>
              <a:rPr lang="en-US" sz="2000"/>
              <a:t>a</a:t>
            </a:r>
            <a:r>
              <a:rPr lang="en-US" sz="2000" spc="-25"/>
              <a:t> </a:t>
            </a:r>
            <a:r>
              <a:rPr lang="en-US" sz="2000" spc="-105"/>
              <a:t>success</a:t>
            </a:r>
            <a:r>
              <a:rPr lang="en-US" sz="2000" spc="-25"/>
              <a:t> </a:t>
            </a:r>
            <a:r>
              <a:rPr lang="en-US" sz="2000"/>
              <a:t>or</a:t>
            </a:r>
            <a:r>
              <a:rPr lang="en-US" sz="2000" spc="-20"/>
              <a:t> </a:t>
            </a:r>
            <a:r>
              <a:rPr lang="en-US" sz="2000"/>
              <a:t>a</a:t>
            </a:r>
            <a:r>
              <a:rPr lang="en-US" sz="2000" spc="-30"/>
              <a:t> </a:t>
            </a:r>
            <a:r>
              <a:rPr lang="en-US" sz="2000" spc="-10"/>
              <a:t>failure.</a:t>
            </a:r>
            <a:endParaRPr lang="en-US" sz="2000"/>
          </a:p>
        </p:txBody>
      </p:sp>
      <p:sp>
        <p:nvSpPr>
          <p:cNvPr id="12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8C2E152E-3B09-AD78-9F20-80D12680A76D}"/>
              </a:ext>
            </a:extLst>
          </p:cNvPr>
          <p:cNvPicPr/>
          <p:nvPr/>
        </p:nvPicPr>
        <p:blipFill>
          <a:blip r:embed="rId2" cstate="print"/>
          <a:srcRect r="3155" b="4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907" y="6356350"/>
            <a:ext cx="18831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30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marR="5080">
              <a:spcBef>
                <a:spcPts val="305"/>
              </a:spcBef>
              <a:tabLst>
                <a:tab pos="241300" algn="l"/>
              </a:tabLst>
            </a:pPr>
            <a:r>
              <a:rPr lang="en-US" sz="1800" spc="-170"/>
              <a:t>We</a:t>
            </a:r>
            <a:r>
              <a:rPr lang="en-US" sz="1800" spc="55"/>
              <a:t> </a:t>
            </a:r>
            <a:r>
              <a:rPr lang="en-US" sz="1800" spc="-30"/>
              <a:t>determined</a:t>
            </a:r>
            <a:r>
              <a:rPr lang="en-US" sz="1800" spc="-80"/>
              <a:t> </a:t>
            </a:r>
            <a:r>
              <a:rPr lang="en-US" sz="1800"/>
              <a:t>the</a:t>
            </a:r>
            <a:r>
              <a:rPr lang="en-US" sz="1800" spc="-45"/>
              <a:t> </a:t>
            </a:r>
            <a:r>
              <a:rPr lang="en-US" sz="1800"/>
              <a:t>booster</a:t>
            </a:r>
            <a:r>
              <a:rPr lang="en-US" sz="1800" spc="-15"/>
              <a:t> </a:t>
            </a:r>
            <a:r>
              <a:rPr lang="en-US" sz="1800" spc="-20"/>
              <a:t>that </a:t>
            </a:r>
            <a:r>
              <a:rPr lang="en-US" sz="1800" spc="-60"/>
              <a:t>have</a:t>
            </a:r>
            <a:r>
              <a:rPr lang="en-US" sz="1800" spc="-40"/>
              <a:t> </a:t>
            </a:r>
            <a:r>
              <a:rPr lang="en-US" sz="1800" spc="-20"/>
              <a:t>carried</a:t>
            </a:r>
            <a:r>
              <a:rPr lang="en-US" sz="1800" spc="-35"/>
              <a:t> </a:t>
            </a:r>
            <a:r>
              <a:rPr lang="en-US" sz="1800"/>
              <a:t>the</a:t>
            </a:r>
            <a:r>
              <a:rPr lang="en-US" sz="1800" spc="-35"/>
              <a:t> </a:t>
            </a:r>
            <a:r>
              <a:rPr lang="en-US" sz="1800" spc="-10"/>
              <a:t>maximum </a:t>
            </a:r>
            <a:r>
              <a:rPr lang="en-US" sz="1800" spc="-25"/>
              <a:t>payload</a:t>
            </a:r>
            <a:r>
              <a:rPr lang="en-US" sz="1800" spc="-45"/>
              <a:t> </a:t>
            </a:r>
            <a:r>
              <a:rPr lang="en-US" sz="1800" spc="-10"/>
              <a:t>using</a:t>
            </a:r>
            <a:r>
              <a:rPr lang="en-US" sz="1800" spc="-35"/>
              <a:t> </a:t>
            </a:r>
            <a:r>
              <a:rPr lang="en-US" sz="1800"/>
              <a:t>a</a:t>
            </a:r>
            <a:r>
              <a:rPr lang="en-US" sz="1800" spc="-45"/>
              <a:t> </a:t>
            </a:r>
            <a:r>
              <a:rPr lang="en-US" sz="1800" spc="-30"/>
              <a:t>subquery</a:t>
            </a:r>
            <a:r>
              <a:rPr lang="en-US" sz="1800" spc="-40"/>
              <a:t> </a:t>
            </a:r>
            <a:r>
              <a:rPr lang="en-US" sz="1800"/>
              <a:t>in</a:t>
            </a:r>
            <a:r>
              <a:rPr lang="en-US" sz="1800" spc="-45"/>
              <a:t> </a:t>
            </a:r>
            <a:r>
              <a:rPr lang="en-US" sz="1800" spc="-25"/>
              <a:t>the </a:t>
            </a:r>
            <a:r>
              <a:rPr lang="en-US" sz="1800" b="1" spc="-90"/>
              <a:t>WHERE</a:t>
            </a:r>
            <a:r>
              <a:rPr lang="en-US" sz="1800" b="1" spc="-50"/>
              <a:t> </a:t>
            </a:r>
            <a:r>
              <a:rPr lang="en-US" sz="1800" spc="-65"/>
              <a:t>clause</a:t>
            </a:r>
            <a:r>
              <a:rPr lang="en-US" sz="1800" spc="-50"/>
              <a:t> </a:t>
            </a:r>
            <a:r>
              <a:rPr lang="en-US" sz="1800" spc="-10"/>
              <a:t>and</a:t>
            </a:r>
            <a:r>
              <a:rPr lang="en-US" sz="1800" spc="-30"/>
              <a:t> </a:t>
            </a:r>
            <a:r>
              <a:rPr lang="en-US" sz="1800"/>
              <a:t>the</a:t>
            </a:r>
            <a:r>
              <a:rPr lang="en-US" sz="1800" spc="-10"/>
              <a:t> </a:t>
            </a:r>
            <a:r>
              <a:rPr lang="en-US" sz="1800" b="1" spc="-20"/>
              <a:t>MAX() </a:t>
            </a:r>
            <a:r>
              <a:rPr lang="en-US" sz="1800" spc="-10"/>
              <a:t>function.</a:t>
            </a:r>
            <a:endParaRPr lang="en-US" sz="1800"/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231EA878-8E21-5CC1-49BB-3B1B1AB5EFB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6305" y="2734056"/>
            <a:ext cx="4327781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496204" cy="18809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b="1" spc="-120" dirty="0">
                <a:solidFill>
                  <a:srgbClr val="292929"/>
                </a:solidFill>
                <a:latin typeface="Trebuchet MS"/>
                <a:cs typeface="Trebuchet MS"/>
              </a:rPr>
              <a:t>WHERE</a:t>
            </a:r>
            <a:r>
              <a:rPr lang="en-US" sz="2200" b="1" spc="-50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b="1" spc="-95" dirty="0">
                <a:solidFill>
                  <a:srgbClr val="292929"/>
                </a:solidFill>
                <a:latin typeface="Trebuchet MS"/>
                <a:cs typeface="Trebuchet MS"/>
              </a:rPr>
              <a:t>LIKE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b="1" dirty="0">
                <a:solidFill>
                  <a:srgbClr val="292929"/>
                </a:solidFill>
                <a:latin typeface="Trebuchet MS"/>
                <a:cs typeface="Trebuchet MS"/>
              </a:rPr>
              <a:t>AND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b="1" spc="-10" dirty="0">
                <a:solidFill>
                  <a:srgbClr val="292929"/>
                </a:solidFill>
                <a:latin typeface="Trebuchet MS"/>
                <a:cs typeface="Trebuchet MS"/>
              </a:rPr>
              <a:t>BETWEEN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ship,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object 5">
            <a:extLst>
              <a:ext uri="{FF2B5EF4-FFF2-40B4-BE49-F238E27FC236}">
                <a16:creationId xmlns:a16="http://schemas.microsoft.com/office/drawing/2014/main" id="{809AC331-2579-4D96-167B-0C1E7BD0586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5172" y="3845555"/>
            <a:ext cx="7239000" cy="25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5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marR="167640">
              <a:spcBef>
                <a:spcPts val="340"/>
              </a:spcBef>
              <a:tabLst>
                <a:tab pos="241300" algn="l"/>
              </a:tabLst>
            </a:pPr>
            <a:r>
              <a:rPr lang="en-US" sz="2000" spc="-200"/>
              <a:t>We</a:t>
            </a:r>
            <a:r>
              <a:rPr lang="en-US" sz="2000" spc="60"/>
              <a:t> </a:t>
            </a:r>
            <a:r>
              <a:rPr lang="en-US" sz="2000" spc="-45"/>
              <a:t>selected</a:t>
            </a:r>
            <a:r>
              <a:rPr lang="en-US" sz="2000" spc="-90"/>
              <a:t> </a:t>
            </a:r>
            <a:r>
              <a:rPr lang="en-US" sz="2000" spc="-25"/>
              <a:t>Landing</a:t>
            </a:r>
            <a:r>
              <a:rPr lang="en-US" sz="2000" spc="-60"/>
              <a:t> </a:t>
            </a:r>
            <a:r>
              <a:rPr lang="en-US" sz="2000" spc="-10"/>
              <a:t>outcomes </a:t>
            </a:r>
            <a:r>
              <a:rPr lang="en-US" sz="2000"/>
              <a:t>and</a:t>
            </a:r>
            <a:r>
              <a:rPr lang="en-US" sz="2000" spc="-60"/>
              <a:t> </a:t>
            </a:r>
            <a:r>
              <a:rPr lang="en-US" sz="2000"/>
              <a:t>the</a:t>
            </a:r>
            <a:r>
              <a:rPr lang="en-US" sz="2000" spc="5"/>
              <a:t> </a:t>
            </a:r>
            <a:r>
              <a:rPr lang="en-US" sz="2000" b="1" spc="-114"/>
              <a:t>COUNT</a:t>
            </a:r>
            <a:r>
              <a:rPr lang="en-US" sz="2000" b="1" spc="-45"/>
              <a:t> </a:t>
            </a:r>
            <a:r>
              <a:rPr lang="en-US" sz="2000"/>
              <a:t>of</a:t>
            </a:r>
            <a:r>
              <a:rPr lang="en-US" sz="2000" spc="-5"/>
              <a:t> </a:t>
            </a:r>
            <a:r>
              <a:rPr lang="en-US" sz="2000" spc="-10"/>
              <a:t>landing </a:t>
            </a:r>
            <a:r>
              <a:rPr lang="en-US" sz="2000" spc="-45"/>
              <a:t>outcomes</a:t>
            </a:r>
            <a:r>
              <a:rPr lang="en-US" sz="2000" spc="-65"/>
              <a:t> </a:t>
            </a:r>
            <a:r>
              <a:rPr lang="en-US" sz="2000"/>
              <a:t>from</a:t>
            </a:r>
            <a:r>
              <a:rPr lang="en-US" sz="2000" spc="-50"/>
              <a:t> </a:t>
            </a:r>
            <a:r>
              <a:rPr lang="en-US" sz="2000"/>
              <a:t>the</a:t>
            </a:r>
            <a:r>
              <a:rPr lang="en-US" sz="2000" spc="-35"/>
              <a:t> </a:t>
            </a:r>
            <a:r>
              <a:rPr lang="en-US" sz="2000"/>
              <a:t>data</a:t>
            </a:r>
            <a:r>
              <a:rPr lang="en-US" sz="2000" spc="-70"/>
              <a:t> </a:t>
            </a:r>
            <a:r>
              <a:rPr lang="en-US" sz="2000" spc="-25"/>
              <a:t>and </a:t>
            </a:r>
            <a:r>
              <a:rPr lang="en-US" sz="2000" spc="-30"/>
              <a:t>used</a:t>
            </a:r>
            <a:r>
              <a:rPr lang="en-US" sz="2000" spc="-20"/>
              <a:t> </a:t>
            </a:r>
            <a:r>
              <a:rPr lang="en-US" sz="2000"/>
              <a:t>the</a:t>
            </a:r>
            <a:r>
              <a:rPr lang="en-US" sz="2000" spc="35"/>
              <a:t> </a:t>
            </a:r>
            <a:r>
              <a:rPr lang="en-US" sz="2000" b="1" spc="-114"/>
              <a:t>WHERE</a:t>
            </a:r>
            <a:r>
              <a:rPr lang="en-US" sz="2000" b="1" spc="-60"/>
              <a:t> </a:t>
            </a:r>
            <a:r>
              <a:rPr lang="en-US" sz="2000" spc="-75"/>
              <a:t>clause</a:t>
            </a:r>
            <a:r>
              <a:rPr lang="en-US" sz="2000"/>
              <a:t> to</a:t>
            </a:r>
            <a:r>
              <a:rPr lang="en-US" sz="2000" spc="25"/>
              <a:t> </a:t>
            </a:r>
            <a:r>
              <a:rPr lang="en-US" sz="2000" spc="-10"/>
              <a:t>filter </a:t>
            </a:r>
            <a:r>
              <a:rPr lang="en-US" sz="2000"/>
              <a:t>for</a:t>
            </a:r>
            <a:r>
              <a:rPr lang="en-US" sz="2000" spc="-35"/>
              <a:t> </a:t>
            </a:r>
            <a:r>
              <a:rPr lang="en-US" sz="2000"/>
              <a:t>landing</a:t>
            </a:r>
            <a:r>
              <a:rPr lang="en-US" sz="2000" spc="-65"/>
              <a:t> </a:t>
            </a:r>
            <a:r>
              <a:rPr lang="en-US" sz="2000" spc="-40"/>
              <a:t>outcomes</a:t>
            </a:r>
            <a:r>
              <a:rPr lang="en-US" sz="2000" spc="-45"/>
              <a:t> </a:t>
            </a:r>
            <a:r>
              <a:rPr lang="en-US" sz="2000" b="1" spc="-100"/>
              <a:t>BETWEEN </a:t>
            </a:r>
            <a:r>
              <a:rPr lang="en-US" sz="2000" spc="70"/>
              <a:t>2010-</a:t>
            </a:r>
            <a:r>
              <a:rPr lang="en-US" sz="2000" spc="55"/>
              <a:t>06-</a:t>
            </a:r>
            <a:r>
              <a:rPr lang="en-US" sz="2000" spc="85"/>
              <a:t>04</a:t>
            </a:r>
            <a:r>
              <a:rPr lang="en-US" sz="2000" spc="114"/>
              <a:t> </a:t>
            </a:r>
            <a:r>
              <a:rPr lang="en-US" sz="2000"/>
              <a:t>to</a:t>
            </a:r>
            <a:r>
              <a:rPr lang="en-US" sz="2000" spc="130"/>
              <a:t> </a:t>
            </a:r>
            <a:r>
              <a:rPr lang="en-US" sz="2000" spc="70"/>
              <a:t>2010-</a:t>
            </a:r>
            <a:r>
              <a:rPr lang="en-US" sz="2000" spc="55"/>
              <a:t>03-</a:t>
            </a:r>
            <a:r>
              <a:rPr lang="en-US" sz="2000" spc="-25"/>
              <a:t>20.</a:t>
            </a:r>
            <a:endParaRPr lang="en-US" sz="2000"/>
          </a:p>
          <a:p>
            <a:pPr marL="241300" marR="5080">
              <a:spcBef>
                <a:spcPts val="1395"/>
              </a:spcBef>
              <a:tabLst>
                <a:tab pos="241300" algn="l"/>
              </a:tabLst>
            </a:pPr>
            <a:r>
              <a:rPr lang="en-US" sz="2000" spc="-200"/>
              <a:t>We</a:t>
            </a:r>
            <a:r>
              <a:rPr lang="en-US" sz="2000" spc="60"/>
              <a:t> </a:t>
            </a:r>
            <a:r>
              <a:rPr lang="en-US" sz="2000" spc="-10"/>
              <a:t>applied</a:t>
            </a:r>
            <a:r>
              <a:rPr lang="en-US" sz="2000" spc="-95"/>
              <a:t> </a:t>
            </a:r>
            <a:r>
              <a:rPr lang="en-US" sz="2000"/>
              <a:t>the</a:t>
            </a:r>
            <a:r>
              <a:rPr lang="en-US" sz="2000" spc="20"/>
              <a:t> </a:t>
            </a:r>
            <a:r>
              <a:rPr lang="en-US" sz="2000" b="1" spc="-100"/>
              <a:t>GROUP</a:t>
            </a:r>
            <a:r>
              <a:rPr lang="en-US" sz="2000" b="1" spc="-80"/>
              <a:t> </a:t>
            </a:r>
            <a:r>
              <a:rPr lang="en-US" sz="2000" b="1" spc="-20"/>
              <a:t>BY</a:t>
            </a:r>
            <a:r>
              <a:rPr lang="en-US" sz="2000" b="1" spc="-105"/>
              <a:t> </a:t>
            </a:r>
            <a:r>
              <a:rPr lang="en-US" sz="2000" spc="-70"/>
              <a:t>clause </a:t>
            </a:r>
            <a:r>
              <a:rPr lang="en-US" sz="2000"/>
              <a:t>to</a:t>
            </a:r>
            <a:r>
              <a:rPr lang="en-US" sz="2000" spc="20"/>
              <a:t> </a:t>
            </a:r>
            <a:r>
              <a:rPr lang="en-US" sz="2000"/>
              <a:t>group</a:t>
            </a:r>
            <a:r>
              <a:rPr lang="en-US" sz="2000" spc="15"/>
              <a:t> </a:t>
            </a:r>
            <a:r>
              <a:rPr lang="en-US" sz="2000"/>
              <a:t>the</a:t>
            </a:r>
            <a:r>
              <a:rPr lang="en-US" sz="2000" spc="20"/>
              <a:t> </a:t>
            </a:r>
            <a:r>
              <a:rPr lang="en-US" sz="2000"/>
              <a:t>landing</a:t>
            </a:r>
            <a:r>
              <a:rPr lang="en-US" sz="2000" spc="-15"/>
              <a:t> </a:t>
            </a:r>
            <a:r>
              <a:rPr lang="en-US" sz="2000" spc="-10"/>
              <a:t>outcomes </a:t>
            </a:r>
            <a:r>
              <a:rPr lang="en-US" sz="2000"/>
              <a:t>and</a:t>
            </a:r>
            <a:r>
              <a:rPr lang="en-US" sz="2000" spc="-65"/>
              <a:t> </a:t>
            </a:r>
            <a:r>
              <a:rPr lang="en-US" sz="2000"/>
              <a:t>the</a:t>
            </a:r>
            <a:r>
              <a:rPr lang="en-US" sz="2000" spc="-10"/>
              <a:t> </a:t>
            </a:r>
            <a:r>
              <a:rPr lang="en-US" sz="2000" b="1" spc="-55"/>
              <a:t>ORDER</a:t>
            </a:r>
            <a:r>
              <a:rPr lang="en-US" sz="2000" b="1" spc="-95"/>
              <a:t> </a:t>
            </a:r>
            <a:r>
              <a:rPr lang="en-US" sz="2000" b="1" spc="-20"/>
              <a:t>BY</a:t>
            </a:r>
            <a:r>
              <a:rPr lang="en-US" sz="2000" b="1" spc="-130"/>
              <a:t> </a:t>
            </a:r>
            <a:r>
              <a:rPr lang="en-US" sz="2000" spc="-75"/>
              <a:t>clause</a:t>
            </a:r>
            <a:r>
              <a:rPr lang="en-US" sz="2000" spc="-30"/>
              <a:t> </a:t>
            </a:r>
            <a:r>
              <a:rPr lang="en-US" sz="2000" spc="-25"/>
              <a:t>to </a:t>
            </a:r>
            <a:r>
              <a:rPr lang="en-US" sz="2000"/>
              <a:t>order</a:t>
            </a:r>
            <a:r>
              <a:rPr lang="en-US" sz="2000" spc="-50"/>
              <a:t> </a:t>
            </a:r>
            <a:r>
              <a:rPr lang="en-US" sz="2000"/>
              <a:t>the</a:t>
            </a:r>
            <a:r>
              <a:rPr lang="en-US" sz="2000" spc="-45"/>
              <a:t> </a:t>
            </a:r>
            <a:r>
              <a:rPr lang="en-US" sz="2000"/>
              <a:t>grouped</a:t>
            </a:r>
            <a:r>
              <a:rPr lang="en-US" sz="2000" spc="-60"/>
              <a:t> </a:t>
            </a:r>
            <a:r>
              <a:rPr lang="en-US" sz="2000" spc="-10"/>
              <a:t>landing </a:t>
            </a:r>
            <a:r>
              <a:rPr lang="en-US" sz="2000" spc="-25"/>
              <a:t>outcome</a:t>
            </a:r>
            <a:r>
              <a:rPr lang="en-US" sz="2000" spc="-45"/>
              <a:t> </a:t>
            </a:r>
            <a:r>
              <a:rPr lang="en-US" sz="2000"/>
              <a:t>in</a:t>
            </a:r>
            <a:r>
              <a:rPr lang="en-US" sz="2000" spc="-20"/>
              <a:t> </a:t>
            </a:r>
            <a:r>
              <a:rPr lang="en-US" sz="2000" spc="-45"/>
              <a:t>descending</a:t>
            </a:r>
            <a:r>
              <a:rPr lang="en-US" sz="2000" spc="-55"/>
              <a:t> </a:t>
            </a:r>
            <a:r>
              <a:rPr lang="en-US" sz="2000" spc="-10"/>
              <a:t>order.</a:t>
            </a:r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7">
            <a:extLst>
              <a:ext uri="{FF2B5EF4-FFF2-40B4-BE49-F238E27FC236}">
                <a16:creationId xmlns:a16="http://schemas.microsoft.com/office/drawing/2014/main" id="{0B06028E-9994-7796-20B1-1B9D8AC6788D}"/>
              </a:ext>
            </a:extLst>
          </p:cNvPr>
          <p:cNvPicPr/>
          <p:nvPr/>
        </p:nvPicPr>
        <p:blipFill>
          <a:blip r:embed="rId2" cstate="print"/>
          <a:srcRect r="27642" b="-4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47E0-8A60-F304-0BDE-8091AAD5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93461"/>
            <a:ext cx="10905066" cy="4471076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3A89B0F5-036C-FF15-3C43-FBFDD7AF41A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" y="-261257"/>
            <a:ext cx="12899236" cy="8115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4ADA33-DD0C-8161-5E8F-6895D011F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" y="210439"/>
            <a:ext cx="12344986" cy="62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51103059-2A74-47FF-00C8-30A2B1389B9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033" y="203125"/>
            <a:ext cx="11101253" cy="582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34991B1F-C0EA-5046-1941-7FBF1D546E93}"/>
              </a:ext>
            </a:extLst>
          </p:cNvPr>
          <p:cNvGrpSpPr/>
          <p:nvPr/>
        </p:nvGrpSpPr>
        <p:grpSpPr>
          <a:xfrm>
            <a:off x="-65967" y="130629"/>
            <a:ext cx="12187555" cy="6858000"/>
            <a:chOff x="0" y="0"/>
            <a:chExt cx="12187555" cy="6858000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260DEC30-CF96-DEBA-DA54-2D6F506533F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87239" cy="6857999"/>
            </a:xfrm>
            <a:prstGeom prst="rect">
              <a:avLst/>
            </a:prstGeom>
          </p:spPr>
        </p:pic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9015AA59-5867-D92B-43AD-86B8B8F81ED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331" y="1453896"/>
              <a:ext cx="10689336" cy="4773168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success percentage achieved by each launch site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60453"/>
            <a:ext cx="10399485" cy="5185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at a cost of $62 million per launch, significantly lower than other providers, which charge upwards of $165 million. This cost-saving is primarily attributed to SpaceX's ability to reuse the first stage of the rocket. By predicting whether the first stage will successfully land, the cost of a launch can be better estimated. This information could prove valuable for competing companies bidding against SpaceX for rocket launches. The objective of this project is to build a machine learning pipeline to predict the likelihood of a successful first-stage landing.</a:t>
            </a: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influence the successful landing of the rocket's first stage?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different features interact to determine the success rate of a landing?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are necessary to ensure a reliable and successful landing program?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Launch site with the highest launch success ratio</a:t>
            </a: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6B991A86-5D5F-E429-5FB5-14CE837077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5027" y="1553528"/>
            <a:ext cx="7418264" cy="40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59125" y="430789"/>
            <a:ext cx="10515600" cy="881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400" dirty="0">
                <a:solidFill>
                  <a:srgbClr val="0B49CB"/>
                </a:solidFill>
                <a:latin typeface="Abadi"/>
              </a:rPr>
              <a:t>Scatter plot of Payload vs Launch Outcome for all sites, with different payload selected in the range slider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46805A1B-55E7-4130-9703-17E3AFCC971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 spc="-12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400" kern="1200" spc="-3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4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</a:t>
            </a:r>
            <a:r>
              <a:rPr lang="en-US" sz="2400" kern="1200" spc="-10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tree</a:t>
            </a:r>
            <a:r>
              <a:rPr lang="en-US" sz="2400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classifier</a:t>
            </a:r>
            <a:r>
              <a:rPr lang="en-US" sz="2400" kern="1200" spc="-6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en-US" sz="2400" kern="1200" spc="-6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400" kern="1200" spc="-6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</a:t>
            </a:r>
            <a:r>
              <a:rPr lang="en-US" sz="2400" kern="1200" spc="-7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2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en-US" sz="2400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2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highest</a:t>
            </a:r>
            <a:r>
              <a:rPr lang="en-US" sz="2400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 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accuracy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1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4CF3DAA-3B78-8291-FA14-58CAAC69B9C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2797961"/>
            <a:ext cx="11548872" cy="32573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226532" cy="28901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decision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false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landing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533D49A7-76BB-C67C-8536-513795F9E66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that: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amount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80" dirty="0">
                <a:latin typeface="Microsoft Sans Serif"/>
                <a:cs typeface="Microsoft Sans Serif"/>
              </a:rPr>
              <a:t>Launch</a:t>
            </a:r>
            <a:r>
              <a:rPr lang="en-US" sz="2200" spc="20" dirty="0">
                <a:latin typeface="Microsoft Sans Serif"/>
                <a:cs typeface="Microsoft Sans Serif"/>
              </a:rPr>
              <a:t> </a:t>
            </a:r>
            <a:r>
              <a:rPr lang="en-US" sz="2200" spc="-125" dirty="0">
                <a:latin typeface="Microsoft Sans Serif"/>
                <a:cs typeface="Microsoft Sans Serif"/>
              </a:rPr>
              <a:t>success</a:t>
            </a:r>
            <a:r>
              <a:rPr lang="en-US" sz="2200" spc="25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rate</a:t>
            </a:r>
            <a:r>
              <a:rPr lang="en-US" sz="2200" spc="4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started</a:t>
            </a:r>
            <a:r>
              <a:rPr lang="en-US" sz="2200" spc="4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to</a:t>
            </a:r>
            <a:r>
              <a:rPr lang="en-US" sz="2200" spc="25" dirty="0">
                <a:latin typeface="Microsoft Sans Serif"/>
                <a:cs typeface="Microsoft Sans Serif"/>
              </a:rPr>
              <a:t> </a:t>
            </a:r>
            <a:r>
              <a:rPr lang="en-US" sz="2200" spc="-85" dirty="0">
                <a:latin typeface="Microsoft Sans Serif"/>
                <a:cs typeface="Microsoft Sans Serif"/>
              </a:rPr>
              <a:t>increase</a:t>
            </a:r>
            <a:r>
              <a:rPr lang="en-US" sz="2200" spc="25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in</a:t>
            </a:r>
            <a:r>
              <a:rPr lang="en-US" sz="2200" spc="25" dirty="0">
                <a:latin typeface="Microsoft Sans Serif"/>
                <a:cs typeface="Microsoft Sans Serif"/>
              </a:rPr>
              <a:t> </a:t>
            </a:r>
            <a:r>
              <a:rPr lang="en-US" sz="2200" spc="95" dirty="0">
                <a:latin typeface="Microsoft Sans Serif"/>
                <a:cs typeface="Microsoft Sans Serif"/>
              </a:rPr>
              <a:t>2013</a:t>
            </a:r>
            <a:r>
              <a:rPr lang="en-US" sz="2200" spc="1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till</a:t>
            </a:r>
            <a:r>
              <a:rPr lang="en-US" sz="2200" spc="25" dirty="0">
                <a:latin typeface="Microsoft Sans Serif"/>
                <a:cs typeface="Microsoft Sans Serif"/>
              </a:rPr>
              <a:t> </a:t>
            </a:r>
            <a:r>
              <a:rPr lang="en-US" sz="2200" spc="35" dirty="0">
                <a:latin typeface="Microsoft Sans Serif"/>
                <a:cs typeface="Microsoft Sans Serif"/>
              </a:rPr>
              <a:t>2020.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lang="en-US"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20" dirty="0">
                <a:latin typeface="Microsoft Sans Serif"/>
                <a:cs typeface="Microsoft Sans Serif"/>
              </a:rPr>
              <a:t>ES-</a:t>
            </a:r>
            <a:r>
              <a:rPr lang="en-US" sz="2200" dirty="0">
                <a:latin typeface="Microsoft Sans Serif"/>
                <a:cs typeface="Microsoft Sans Serif"/>
              </a:rPr>
              <a:t>L1,</a:t>
            </a:r>
            <a:r>
              <a:rPr lang="en-US" sz="2200" spc="-130" dirty="0">
                <a:latin typeface="Microsoft Sans Serif"/>
                <a:cs typeface="Microsoft Sans Serif"/>
              </a:rPr>
              <a:t> </a:t>
            </a:r>
            <a:r>
              <a:rPr lang="en-US" sz="2200" spc="-245" dirty="0">
                <a:latin typeface="Microsoft Sans Serif"/>
                <a:cs typeface="Microsoft Sans Serif"/>
              </a:rPr>
              <a:t>GEO,</a:t>
            </a:r>
            <a:r>
              <a:rPr lang="en-US" sz="2200" spc="75" dirty="0">
                <a:latin typeface="Microsoft Sans Serif"/>
                <a:cs typeface="Microsoft Sans Serif"/>
              </a:rPr>
              <a:t> </a:t>
            </a:r>
            <a:r>
              <a:rPr lang="en-US" sz="2200" spc="-190" dirty="0">
                <a:latin typeface="Microsoft Sans Serif"/>
                <a:cs typeface="Microsoft Sans Serif"/>
              </a:rPr>
              <a:t>HEO,</a:t>
            </a:r>
            <a:r>
              <a:rPr lang="en-US" sz="2200" spc="45" dirty="0">
                <a:latin typeface="Microsoft Sans Serif"/>
                <a:cs typeface="Microsoft Sans Serif"/>
              </a:rPr>
              <a:t> </a:t>
            </a:r>
            <a:r>
              <a:rPr lang="en-US" sz="2200" spc="-240" dirty="0">
                <a:latin typeface="Microsoft Sans Serif"/>
                <a:cs typeface="Microsoft Sans Serif"/>
              </a:rPr>
              <a:t>SSO,</a:t>
            </a:r>
            <a:r>
              <a:rPr lang="en-US" sz="2200" spc="65" dirty="0">
                <a:latin typeface="Microsoft Sans Serif"/>
                <a:cs typeface="Microsoft Sans Serif"/>
              </a:rPr>
              <a:t> </a:t>
            </a:r>
            <a:r>
              <a:rPr lang="en-US" sz="2200" spc="-170" dirty="0">
                <a:latin typeface="Microsoft Sans Serif"/>
                <a:cs typeface="Microsoft Sans Serif"/>
              </a:rPr>
              <a:t>VLEO</a:t>
            </a:r>
            <a:r>
              <a:rPr lang="en-US" sz="2200" spc="2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had</a:t>
            </a:r>
            <a:r>
              <a:rPr lang="en-US" sz="2200" spc="-10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the</a:t>
            </a:r>
            <a:r>
              <a:rPr lang="en-US" sz="2200" spc="-15" dirty="0">
                <a:latin typeface="Microsoft Sans Serif"/>
                <a:cs typeface="Microsoft Sans Serif"/>
              </a:rPr>
              <a:t> </a:t>
            </a:r>
            <a:r>
              <a:rPr lang="en-US" sz="2200" dirty="0">
                <a:latin typeface="Microsoft Sans Serif"/>
                <a:cs typeface="Microsoft Sans Serif"/>
              </a:rPr>
              <a:t>most</a:t>
            </a:r>
            <a:r>
              <a:rPr lang="en-US" sz="2200" spc="-20" dirty="0">
                <a:latin typeface="Microsoft Sans Serif"/>
                <a:cs typeface="Microsoft Sans Serif"/>
              </a:rPr>
              <a:t> </a:t>
            </a:r>
            <a:r>
              <a:rPr lang="en-US" sz="2200" spc="-114" dirty="0">
                <a:latin typeface="Microsoft Sans Serif"/>
                <a:cs typeface="Microsoft Sans Serif"/>
              </a:rPr>
              <a:t>success</a:t>
            </a:r>
            <a:r>
              <a:rPr lang="en-US" sz="2200" spc="-10" dirty="0">
                <a:latin typeface="Microsoft Sans Serif"/>
                <a:cs typeface="Microsoft Sans Serif"/>
              </a:rPr>
              <a:t> rate.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lang="en-US"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most </a:t>
            </a:r>
            <a:r>
              <a:rPr lang="en-US"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</a:tabLst>
            </a:pPr>
            <a:r>
              <a:rPr lang="en-US"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lang="en-US"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lang="en-US" sz="80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lang="en-US" sz="80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lang="en-US" sz="80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lang="en-US" sz="80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lang="en-US" sz="80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lang="en-US" sz="80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lang="en-US" sz="80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lang="en-US" sz="80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lang="en-US" sz="80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 </a:t>
            </a:r>
            <a:r>
              <a:rPr lang="en-US" sz="80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lang="en-US" sz="80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lang="en-US" sz="8000" dirty="0">
              <a:latin typeface="Microsoft Sans Serif"/>
              <a:cs typeface="Microsoft Sans Serif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</a:tabLst>
            </a:pPr>
            <a:r>
              <a:rPr lang="en-US" sz="80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One-</a:t>
            </a:r>
            <a:r>
              <a:rPr lang="en-US" sz="800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lang="en-US" sz="80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lang="en-US" sz="80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lang="en-US" sz="80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lang="en-US" sz="80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lang="en-US" sz="80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lang="en-US" sz="80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lang="en-US" sz="8000" dirty="0">
              <a:latin typeface="Microsoft Sans Serif"/>
              <a:cs typeface="Microsoft Sans Serif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</a:tabLst>
            </a:pPr>
            <a:r>
              <a:rPr lang="en-US" sz="80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lang="en-US" sz="80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lang="en-US" sz="80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lang="en-US" sz="80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lang="en-US" sz="80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lang="en-US" sz="80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lang="en-US" sz="80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lang="en-US" sz="80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models</a:t>
            </a:r>
            <a:endParaRPr lang="en-US" sz="8000" dirty="0">
              <a:latin typeface="Microsoft Sans Serif"/>
              <a:cs typeface="Microsoft Sans Serif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CB247-85D8-BA06-7A48-4371C3B41D4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769937" y="2186503"/>
            <a:ext cx="1113359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API Data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Retrieved SpaceX launch data via a GET request, decoded it to JSON, and converted it into a Pandas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DataFrame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pd.json_normalize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 Cleaning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Checked for and filled missing values as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Web Scraping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Extracted Falcon 9 launch data from Wikipedia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BeautifulSoup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parsed the HTML table, and converted it into a Pandas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DataFrame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41300" marR="2647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get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lang="en-US"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lang="en-US"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collect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lang="en-US"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lang="en-US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lang="en-US"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lang="en-US"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dirty="0"/>
              <a:t>https://github.com/aniq90/IBM-DS-Capstone-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object 4">
            <a:extLst>
              <a:ext uri="{FF2B5EF4-FFF2-40B4-BE49-F238E27FC236}">
                <a16:creationId xmlns:a16="http://schemas.microsoft.com/office/drawing/2014/main" id="{22E4A17D-4334-B860-890F-06097464626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0262" y="1499870"/>
            <a:ext cx="54610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241300" marR="16446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lang="en-US"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lang="en-US"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lang="en-US" sz="2200" spc="-6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lang="en-US"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lang="en-US"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lang="en-US"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lang="en-US"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4064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lang="en-US"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lang="en-US"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lang="en-US"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lang="en-US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converted </a:t>
            </a:r>
            <a:r>
              <a:rPr lang="en-US"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lang="en-US"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lang="en-US"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lang="en-US"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lang="en-US"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frame.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grpSp>
        <p:nvGrpSpPr>
          <p:cNvPr id="5" name="object 4">
            <a:extLst>
              <a:ext uri="{FF2B5EF4-FFF2-40B4-BE49-F238E27FC236}">
                <a16:creationId xmlns:a16="http://schemas.microsoft.com/office/drawing/2014/main" id="{85C0F47D-3680-E624-B9E5-4D3810660ED8}"/>
              </a:ext>
            </a:extLst>
          </p:cNvPr>
          <p:cNvGrpSpPr/>
          <p:nvPr/>
        </p:nvGrpSpPr>
        <p:grpSpPr>
          <a:xfrm>
            <a:off x="5795055" y="1392499"/>
            <a:ext cx="5642956" cy="4779264"/>
            <a:chOff x="5910071" y="1447800"/>
            <a:chExt cx="4655820" cy="4779264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C4ECB75C-2E7E-5E04-DDD9-4F96720139E8}"/>
                </a:ext>
              </a:extLst>
            </p:cNvPr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B80EB278-E3FC-5260-4E21-004020D4ABE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1602</Words>
  <Application>Microsoft Office PowerPoint</Application>
  <PresentationFormat>Widescreen</PresentationFormat>
  <Paragraphs>198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Arial MT</vt:lpstr>
      <vt:lpstr>Calibri</vt:lpstr>
      <vt:lpstr>IBM Plex Mono SemiBold</vt:lpstr>
      <vt:lpstr>Microsoft Sans Serif</vt:lpstr>
      <vt:lpstr>Trebuchet MS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Aniq Ahmed©</cp:lastModifiedBy>
  <cp:revision>201</cp:revision>
  <dcterms:created xsi:type="dcterms:W3CDTF">2021-04-29T18:58:34Z</dcterms:created>
  <dcterms:modified xsi:type="dcterms:W3CDTF">2025-02-05T14:11:17Z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